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52DA5-C53F-4005-9E66-FFE0AA721BFE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044C2F11-2603-49F8-B693-082812A2D2F1}">
      <dgm:prSet phldrT="[Texto]"/>
      <dgm:spPr/>
      <dgm:t>
        <a:bodyPr/>
        <a:lstStyle/>
        <a:p>
          <a:r>
            <a:rPr lang="pt-BR" b="1" dirty="0" smtClean="0"/>
            <a:t>1</a:t>
          </a:r>
          <a:endParaRPr lang="pt-BR" b="1" dirty="0"/>
        </a:p>
      </dgm:t>
    </dgm:pt>
    <dgm:pt modelId="{275603EC-A9E7-45F3-BED0-256DDA5DA0CC}" type="parTrans" cxnId="{2EE1D4E7-01F3-43AC-B227-87C1221CC6C4}">
      <dgm:prSet/>
      <dgm:spPr/>
      <dgm:t>
        <a:bodyPr/>
        <a:lstStyle/>
        <a:p>
          <a:endParaRPr lang="pt-BR"/>
        </a:p>
      </dgm:t>
    </dgm:pt>
    <dgm:pt modelId="{726E5534-1056-4A45-9B52-1EBDC0E94708}" type="sibTrans" cxnId="{2EE1D4E7-01F3-43AC-B227-87C1221CC6C4}">
      <dgm:prSet/>
      <dgm:spPr/>
      <dgm:t>
        <a:bodyPr/>
        <a:lstStyle/>
        <a:p>
          <a:endParaRPr lang="pt-BR"/>
        </a:p>
      </dgm:t>
    </dgm:pt>
    <dgm:pt modelId="{B39CD9E8-B186-46DB-831B-BAEAEE92B75C}">
      <dgm:prSet phldrT="[Texto]"/>
      <dgm:spPr/>
      <dgm:t>
        <a:bodyPr/>
        <a:lstStyle/>
        <a:p>
          <a:pPr rtl="0"/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Comparativo da Previdência</a:t>
          </a:r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1D0FCB2-9A47-4EBC-AB6A-CA243D2C19A0}" type="parTrans" cxnId="{CEACC629-E89E-4A8A-A91F-8CD4D4A2364D}">
      <dgm:prSet/>
      <dgm:spPr/>
      <dgm:t>
        <a:bodyPr/>
        <a:lstStyle/>
        <a:p>
          <a:endParaRPr lang="pt-BR"/>
        </a:p>
      </dgm:t>
    </dgm:pt>
    <dgm:pt modelId="{40125FF6-E167-4369-A96E-64407967164C}" type="sibTrans" cxnId="{CEACC629-E89E-4A8A-A91F-8CD4D4A2364D}">
      <dgm:prSet/>
      <dgm:spPr/>
      <dgm:t>
        <a:bodyPr/>
        <a:lstStyle/>
        <a:p>
          <a:endParaRPr lang="pt-BR"/>
        </a:p>
      </dgm:t>
    </dgm:pt>
    <dgm:pt modelId="{6646AB45-3508-48F1-B21F-0323F686DE7D}">
      <dgm:prSet phldrT="[Texto]"/>
      <dgm:spPr/>
      <dgm:t>
        <a:bodyPr/>
        <a:lstStyle/>
        <a:p>
          <a:r>
            <a:rPr lang="pt-BR" b="1" dirty="0" smtClean="0"/>
            <a:t>2</a:t>
          </a:r>
          <a:endParaRPr lang="pt-BR" b="1" dirty="0"/>
        </a:p>
      </dgm:t>
    </dgm:pt>
    <dgm:pt modelId="{3D7EF281-87F3-4B5F-BA73-70505FA2D690}" type="parTrans" cxnId="{42D908D7-4672-44AC-BA91-AE7AAD81EF91}">
      <dgm:prSet/>
      <dgm:spPr/>
      <dgm:t>
        <a:bodyPr/>
        <a:lstStyle/>
        <a:p>
          <a:endParaRPr lang="pt-BR"/>
        </a:p>
      </dgm:t>
    </dgm:pt>
    <dgm:pt modelId="{79998084-BB9A-44EA-AEA0-7BFD5DD121D0}" type="sibTrans" cxnId="{42D908D7-4672-44AC-BA91-AE7AAD81EF91}">
      <dgm:prSet/>
      <dgm:spPr/>
      <dgm:t>
        <a:bodyPr/>
        <a:lstStyle/>
        <a:p>
          <a:endParaRPr lang="pt-BR"/>
        </a:p>
      </dgm:t>
    </dgm:pt>
    <dgm:pt modelId="{39EF33AF-061E-482C-9372-9ABED77006A8}">
      <dgm:prSet phldrT="[Texto]"/>
      <dgm:spPr/>
      <dgm:t>
        <a:bodyPr/>
        <a:lstStyle/>
        <a:p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Custeio</a:t>
          </a:r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674E054-5ACC-44C7-9C30-6FB8ABDEEBEC}" type="parTrans" cxnId="{C49CF2D9-CF8A-421B-9397-89CE55B7577B}">
      <dgm:prSet/>
      <dgm:spPr/>
      <dgm:t>
        <a:bodyPr/>
        <a:lstStyle/>
        <a:p>
          <a:endParaRPr lang="pt-BR"/>
        </a:p>
      </dgm:t>
    </dgm:pt>
    <dgm:pt modelId="{2E3E307E-6C15-4777-BDA2-5A616B84A346}" type="sibTrans" cxnId="{C49CF2D9-CF8A-421B-9397-89CE55B7577B}">
      <dgm:prSet/>
      <dgm:spPr/>
      <dgm:t>
        <a:bodyPr/>
        <a:lstStyle/>
        <a:p>
          <a:endParaRPr lang="pt-BR"/>
        </a:p>
      </dgm:t>
    </dgm:pt>
    <dgm:pt modelId="{AF1CC406-806C-481E-8A66-26D369E99B15}">
      <dgm:prSet phldrT="[Texto]"/>
      <dgm:spPr/>
      <dgm:t>
        <a:bodyPr/>
        <a:lstStyle/>
        <a:p>
          <a:r>
            <a:rPr lang="pt-BR" b="1" dirty="0" smtClean="0"/>
            <a:t>5</a:t>
          </a:r>
          <a:endParaRPr lang="pt-BR" b="1" dirty="0"/>
        </a:p>
      </dgm:t>
    </dgm:pt>
    <dgm:pt modelId="{257510F2-5ECD-4DE8-B6C6-B876F36B2C30}" type="parTrans" cxnId="{042FE720-2AB7-4E40-9FF5-4411CDC66B3C}">
      <dgm:prSet/>
      <dgm:spPr/>
      <dgm:t>
        <a:bodyPr/>
        <a:lstStyle/>
        <a:p>
          <a:endParaRPr lang="pt-BR"/>
        </a:p>
      </dgm:t>
    </dgm:pt>
    <dgm:pt modelId="{1EDEC6B1-CA1B-4099-83E2-9FF5280190BE}" type="sibTrans" cxnId="{042FE720-2AB7-4E40-9FF5-4411CDC66B3C}">
      <dgm:prSet/>
      <dgm:spPr/>
      <dgm:t>
        <a:bodyPr/>
        <a:lstStyle/>
        <a:p>
          <a:endParaRPr lang="pt-BR"/>
        </a:p>
      </dgm:t>
    </dgm:pt>
    <dgm:pt modelId="{E273D373-E50E-4F5F-81DA-0E04CFBBDADE}">
      <dgm:prSet phldrT="[Texto]"/>
      <dgm:spPr/>
      <dgm:t>
        <a:bodyPr/>
        <a:lstStyle/>
        <a:p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Investimentos</a:t>
          </a:r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689E255-098B-471E-BC87-DE9E3CAC734B}" type="parTrans" cxnId="{20DE6775-72AB-48D5-9B4B-ADA3D22D68ED}">
      <dgm:prSet/>
      <dgm:spPr/>
      <dgm:t>
        <a:bodyPr/>
        <a:lstStyle/>
        <a:p>
          <a:endParaRPr lang="pt-BR"/>
        </a:p>
      </dgm:t>
    </dgm:pt>
    <dgm:pt modelId="{27822521-5273-4C9E-A91D-5EB676B237A6}" type="sibTrans" cxnId="{20DE6775-72AB-48D5-9B4B-ADA3D22D68ED}">
      <dgm:prSet/>
      <dgm:spPr/>
      <dgm:t>
        <a:bodyPr/>
        <a:lstStyle/>
        <a:p>
          <a:endParaRPr lang="pt-BR"/>
        </a:p>
      </dgm:t>
    </dgm:pt>
    <dgm:pt modelId="{D077F9A7-2A9A-4A87-B05F-F53DC8688AF2}">
      <dgm:prSet phldrT="[Texto]"/>
      <dgm:spPr/>
      <dgm:t>
        <a:bodyPr/>
        <a:lstStyle/>
        <a:p>
          <a:r>
            <a:rPr lang="pt-BR" b="1" dirty="0" smtClean="0"/>
            <a:t>3</a:t>
          </a:r>
          <a:endParaRPr lang="pt-BR" b="1" dirty="0"/>
        </a:p>
      </dgm:t>
    </dgm:pt>
    <dgm:pt modelId="{7D4D89C4-95D6-402F-9A7B-90A1C4425C55}" type="parTrans" cxnId="{431BA819-A1DB-4D86-AF81-DDCCFCF5A7DF}">
      <dgm:prSet/>
      <dgm:spPr/>
      <dgm:t>
        <a:bodyPr/>
        <a:lstStyle/>
        <a:p>
          <a:endParaRPr lang="pt-BR"/>
        </a:p>
      </dgm:t>
    </dgm:pt>
    <dgm:pt modelId="{8174D506-AA18-4B8A-A36D-1D6440BE1618}" type="sibTrans" cxnId="{431BA819-A1DB-4D86-AF81-DDCCFCF5A7DF}">
      <dgm:prSet/>
      <dgm:spPr/>
      <dgm:t>
        <a:bodyPr/>
        <a:lstStyle/>
        <a:p>
          <a:endParaRPr lang="pt-BR"/>
        </a:p>
      </dgm:t>
    </dgm:pt>
    <dgm:pt modelId="{3BD3E480-94F1-4F9D-A5F3-BFC247DEE354}">
      <dgm:prSet phldrT="[Texto]"/>
      <dgm:spPr/>
      <dgm:t>
        <a:bodyPr/>
        <a:lstStyle/>
        <a:p>
          <a:r>
            <a:rPr lang="pt-BR" b="1" dirty="0" smtClean="0"/>
            <a:t>4</a:t>
          </a:r>
          <a:endParaRPr lang="pt-BR" b="1" dirty="0"/>
        </a:p>
      </dgm:t>
    </dgm:pt>
    <dgm:pt modelId="{BFBF323D-0933-4590-8159-FBB8B03CEF92}" type="parTrans" cxnId="{BA734579-A235-41A3-854D-703F5260BDBC}">
      <dgm:prSet/>
      <dgm:spPr/>
      <dgm:t>
        <a:bodyPr/>
        <a:lstStyle/>
        <a:p>
          <a:endParaRPr lang="pt-BR"/>
        </a:p>
      </dgm:t>
    </dgm:pt>
    <dgm:pt modelId="{FC065391-E2BD-451E-9E49-143D06F85F68}" type="sibTrans" cxnId="{BA734579-A235-41A3-854D-703F5260BDBC}">
      <dgm:prSet/>
      <dgm:spPr/>
      <dgm:t>
        <a:bodyPr/>
        <a:lstStyle/>
        <a:p>
          <a:endParaRPr lang="pt-BR"/>
        </a:p>
      </dgm:t>
    </dgm:pt>
    <dgm:pt modelId="{A60D7360-707F-4B6B-A691-F09C094CD25E}">
      <dgm:prSet/>
      <dgm:spPr/>
      <dgm:t>
        <a:bodyPr/>
        <a:lstStyle/>
        <a:p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Institutos</a:t>
          </a:r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ACE76AF-571C-462F-8567-CEE1C401690C}" type="parTrans" cxnId="{5D2E438D-45BB-4E4F-BCE2-8CE047BAB05B}">
      <dgm:prSet/>
      <dgm:spPr/>
      <dgm:t>
        <a:bodyPr/>
        <a:lstStyle/>
        <a:p>
          <a:endParaRPr lang="pt-BR"/>
        </a:p>
      </dgm:t>
    </dgm:pt>
    <dgm:pt modelId="{C24F6031-E85F-4519-81B6-0152CBD6237B}" type="sibTrans" cxnId="{5D2E438D-45BB-4E4F-BCE2-8CE047BAB05B}">
      <dgm:prSet/>
      <dgm:spPr/>
      <dgm:t>
        <a:bodyPr/>
        <a:lstStyle/>
        <a:p>
          <a:endParaRPr lang="pt-BR"/>
        </a:p>
      </dgm:t>
    </dgm:pt>
    <dgm:pt modelId="{F91EE428-09BD-4A25-ADED-760DC6E7981E}">
      <dgm:prSet phldrT="[Texto]"/>
      <dgm:spPr/>
      <dgm:t>
        <a:bodyPr/>
        <a:lstStyle/>
        <a:p>
          <a:r>
            <a:rPr lang="pt-BR" b="1" dirty="0" smtClean="0"/>
            <a:t>6</a:t>
          </a:r>
          <a:endParaRPr lang="pt-BR" b="1" dirty="0"/>
        </a:p>
      </dgm:t>
    </dgm:pt>
    <dgm:pt modelId="{4D416F1E-B1F4-44FD-82C1-B71B30BA1B97}" type="parTrans" cxnId="{C351CDB9-D496-429C-A75B-CB040F28D226}">
      <dgm:prSet/>
      <dgm:spPr/>
      <dgm:t>
        <a:bodyPr/>
        <a:lstStyle/>
        <a:p>
          <a:endParaRPr lang="pt-BR"/>
        </a:p>
      </dgm:t>
    </dgm:pt>
    <dgm:pt modelId="{522C0493-0D9F-48E6-AC1F-1FB334138225}" type="sibTrans" cxnId="{C351CDB9-D496-429C-A75B-CB040F28D226}">
      <dgm:prSet/>
      <dgm:spPr/>
      <dgm:t>
        <a:bodyPr/>
        <a:lstStyle/>
        <a:p>
          <a:endParaRPr lang="pt-BR"/>
        </a:p>
      </dgm:t>
    </dgm:pt>
    <dgm:pt modelId="{6B48D660-A4F1-465C-AA6E-FA97E01E6ACF}">
      <dgm:prSet/>
      <dgm:spPr/>
      <dgm:t>
        <a:bodyPr/>
        <a:lstStyle/>
        <a:p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Acesso ao Portal</a:t>
          </a:r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63079C1-A782-4185-89AD-EDF3F94849C0}" type="parTrans" cxnId="{878CC819-DC06-4C38-963E-C7A46DCAFB14}">
      <dgm:prSet/>
      <dgm:spPr/>
      <dgm:t>
        <a:bodyPr/>
        <a:lstStyle/>
        <a:p>
          <a:endParaRPr lang="pt-BR"/>
        </a:p>
      </dgm:t>
    </dgm:pt>
    <dgm:pt modelId="{F51259EA-AE5A-4FBE-BD03-841730A2136F}" type="sibTrans" cxnId="{878CC819-DC06-4C38-963E-C7A46DCAFB14}">
      <dgm:prSet/>
      <dgm:spPr/>
      <dgm:t>
        <a:bodyPr/>
        <a:lstStyle/>
        <a:p>
          <a:endParaRPr lang="pt-BR"/>
        </a:p>
      </dgm:t>
    </dgm:pt>
    <dgm:pt modelId="{D08E95D8-EC02-444C-96B0-6316D913EC16}">
      <dgm:prSet/>
      <dgm:spPr/>
      <dgm:t>
        <a:bodyPr/>
        <a:lstStyle/>
        <a:p>
          <a:r>
            <a:rPr lang="pt-BR" dirty="0" smtClean="0">
              <a:solidFill>
                <a:schemeClr val="tx1">
                  <a:lumMod val="65000"/>
                  <a:lumOff val="35000"/>
                </a:schemeClr>
              </a:solidFill>
            </a:rPr>
            <a:t>Benefícios</a:t>
          </a:r>
          <a:endParaRPr lang="pt-BR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B980F53-92A7-4225-B9D5-DE7C4AEC36EA}" type="sibTrans" cxnId="{044B10FA-2776-44F4-908D-13CB8FC5FC6E}">
      <dgm:prSet/>
      <dgm:spPr/>
      <dgm:t>
        <a:bodyPr/>
        <a:lstStyle/>
        <a:p>
          <a:endParaRPr lang="pt-BR"/>
        </a:p>
      </dgm:t>
    </dgm:pt>
    <dgm:pt modelId="{D01F1C2B-782C-43AE-AA59-43464A2DBB38}" type="parTrans" cxnId="{044B10FA-2776-44F4-908D-13CB8FC5FC6E}">
      <dgm:prSet/>
      <dgm:spPr/>
      <dgm:t>
        <a:bodyPr/>
        <a:lstStyle/>
        <a:p>
          <a:endParaRPr lang="pt-BR"/>
        </a:p>
      </dgm:t>
    </dgm:pt>
    <dgm:pt modelId="{A3EE9E2D-8413-4878-98FA-614C81794FAD}" type="pres">
      <dgm:prSet presAssocID="{41252DA5-C53F-4005-9E66-FFE0AA721BF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C922DC0-D977-4020-8744-FFC206127689}" type="pres">
      <dgm:prSet presAssocID="{044C2F11-2603-49F8-B693-082812A2D2F1}" presName="linNode" presStyleCnt="0"/>
      <dgm:spPr/>
    </dgm:pt>
    <dgm:pt modelId="{F5F3C0D8-ACD7-4AAB-8CEB-E94E377D7C3D}" type="pres">
      <dgm:prSet presAssocID="{044C2F11-2603-49F8-B693-082812A2D2F1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3B906-1752-4F03-9AC9-F0010ECAA155}" type="pres">
      <dgm:prSet presAssocID="{044C2F11-2603-49F8-B693-082812A2D2F1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091F83-FE36-437E-B3B4-44F0C0660A9C}" type="pres">
      <dgm:prSet presAssocID="{726E5534-1056-4A45-9B52-1EBDC0E94708}" presName="spacing" presStyleCnt="0"/>
      <dgm:spPr/>
    </dgm:pt>
    <dgm:pt modelId="{476AB974-C9B8-4C64-9893-70E71EF792CE}" type="pres">
      <dgm:prSet presAssocID="{6646AB45-3508-48F1-B21F-0323F686DE7D}" presName="linNode" presStyleCnt="0"/>
      <dgm:spPr/>
    </dgm:pt>
    <dgm:pt modelId="{96530B4A-0FA0-4232-92B5-D7A9DCA0291D}" type="pres">
      <dgm:prSet presAssocID="{6646AB45-3508-48F1-B21F-0323F686DE7D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5DFE73-7670-4C28-8388-9746D7FB6E75}" type="pres">
      <dgm:prSet presAssocID="{6646AB45-3508-48F1-B21F-0323F686DE7D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9B0213-9BC7-4A7A-8602-100A55B8DE3B}" type="pres">
      <dgm:prSet presAssocID="{79998084-BB9A-44EA-AEA0-7BFD5DD121D0}" presName="spacing" presStyleCnt="0"/>
      <dgm:spPr/>
    </dgm:pt>
    <dgm:pt modelId="{711DD8E4-3FF1-43BC-B751-48DEC08598F7}" type="pres">
      <dgm:prSet presAssocID="{D077F9A7-2A9A-4A87-B05F-F53DC8688AF2}" presName="linNode" presStyleCnt="0"/>
      <dgm:spPr/>
    </dgm:pt>
    <dgm:pt modelId="{EDFDE2B7-B07D-4D05-B299-853D4ECC54A8}" type="pres">
      <dgm:prSet presAssocID="{D077F9A7-2A9A-4A87-B05F-F53DC8688AF2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D94659-69C2-42BA-A30D-B2C54C11EB3C}" type="pres">
      <dgm:prSet presAssocID="{D077F9A7-2A9A-4A87-B05F-F53DC8688AF2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7F7960-0FD7-4C38-A5D3-3074E76B7EEE}" type="pres">
      <dgm:prSet presAssocID="{8174D506-AA18-4B8A-A36D-1D6440BE1618}" presName="spacing" presStyleCnt="0"/>
      <dgm:spPr/>
    </dgm:pt>
    <dgm:pt modelId="{90B1ADF4-FBE0-4050-A158-1338460EFACB}" type="pres">
      <dgm:prSet presAssocID="{3BD3E480-94F1-4F9D-A5F3-BFC247DEE354}" presName="linNode" presStyleCnt="0"/>
      <dgm:spPr/>
    </dgm:pt>
    <dgm:pt modelId="{4B9603AC-6F84-4529-975E-EC83FA21C355}" type="pres">
      <dgm:prSet presAssocID="{3BD3E480-94F1-4F9D-A5F3-BFC247DEE354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55684F-B084-4981-86A3-9526B7A4EC58}" type="pres">
      <dgm:prSet presAssocID="{3BD3E480-94F1-4F9D-A5F3-BFC247DEE354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E3A42B-4979-4ACE-8F28-6651D281B062}" type="pres">
      <dgm:prSet presAssocID="{FC065391-E2BD-451E-9E49-143D06F85F68}" presName="spacing" presStyleCnt="0"/>
      <dgm:spPr/>
    </dgm:pt>
    <dgm:pt modelId="{3BFE2620-A8E8-4747-B038-FCE04646A98F}" type="pres">
      <dgm:prSet presAssocID="{AF1CC406-806C-481E-8A66-26D369E99B15}" presName="linNode" presStyleCnt="0"/>
      <dgm:spPr/>
    </dgm:pt>
    <dgm:pt modelId="{0FB704E2-F42F-4F18-AE96-5D40C4D7D070}" type="pres">
      <dgm:prSet presAssocID="{AF1CC406-806C-481E-8A66-26D369E99B15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A43D5C-119E-44A0-A627-F945BE1DAE56}" type="pres">
      <dgm:prSet presAssocID="{AF1CC406-806C-481E-8A66-26D369E99B15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8BCA98-D2E1-46E9-A58F-A0286F4AD1D1}" type="pres">
      <dgm:prSet presAssocID="{1EDEC6B1-CA1B-4099-83E2-9FF5280190BE}" presName="spacing" presStyleCnt="0"/>
      <dgm:spPr/>
    </dgm:pt>
    <dgm:pt modelId="{6E68A0F8-6B66-4FA4-AEAA-2739DE9C1DD1}" type="pres">
      <dgm:prSet presAssocID="{F91EE428-09BD-4A25-ADED-760DC6E7981E}" presName="linNode" presStyleCnt="0"/>
      <dgm:spPr/>
    </dgm:pt>
    <dgm:pt modelId="{BE0ED8FB-EE5F-470C-BE5E-F9AE447FBFE9}" type="pres">
      <dgm:prSet presAssocID="{F91EE428-09BD-4A25-ADED-760DC6E7981E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A45CF-CB16-4B10-B016-92EE93FBB3A0}" type="pres">
      <dgm:prSet presAssocID="{F91EE428-09BD-4A25-ADED-760DC6E7981E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ACC629-E89E-4A8A-A91F-8CD4D4A2364D}" srcId="{044C2F11-2603-49F8-B693-082812A2D2F1}" destId="{B39CD9E8-B186-46DB-831B-BAEAEE92B75C}" srcOrd="0" destOrd="0" parTransId="{41D0FCB2-9A47-4EBC-AB6A-CA243D2C19A0}" sibTransId="{40125FF6-E167-4369-A96E-64407967164C}"/>
    <dgm:cxn modelId="{35FE67BC-9F87-478D-8FAC-13E05968632D}" type="presOf" srcId="{6646AB45-3508-48F1-B21F-0323F686DE7D}" destId="{96530B4A-0FA0-4232-92B5-D7A9DCA0291D}" srcOrd="0" destOrd="0" presId="urn:microsoft.com/office/officeart/2005/8/layout/vList6"/>
    <dgm:cxn modelId="{A1265574-0C52-4D5B-A06B-41B66CF4F5DC}" type="presOf" srcId="{39EF33AF-061E-482C-9372-9ABED77006A8}" destId="{6A5DFE73-7670-4C28-8388-9746D7FB6E75}" srcOrd="0" destOrd="0" presId="urn:microsoft.com/office/officeart/2005/8/layout/vList6"/>
    <dgm:cxn modelId="{BA734579-A235-41A3-854D-703F5260BDBC}" srcId="{41252DA5-C53F-4005-9E66-FFE0AA721BFE}" destId="{3BD3E480-94F1-4F9D-A5F3-BFC247DEE354}" srcOrd="3" destOrd="0" parTransId="{BFBF323D-0933-4590-8159-FBB8B03CEF92}" sibTransId="{FC065391-E2BD-451E-9E49-143D06F85F68}"/>
    <dgm:cxn modelId="{C49CF2D9-CF8A-421B-9397-89CE55B7577B}" srcId="{6646AB45-3508-48F1-B21F-0323F686DE7D}" destId="{39EF33AF-061E-482C-9372-9ABED77006A8}" srcOrd="0" destOrd="0" parTransId="{0674E054-5ACC-44C7-9C30-6FB8ABDEEBEC}" sibTransId="{2E3E307E-6C15-4777-BDA2-5A616B84A346}"/>
    <dgm:cxn modelId="{96E67FEA-E40C-4FC0-9F02-EF619648AD15}" type="presOf" srcId="{B39CD9E8-B186-46DB-831B-BAEAEE92B75C}" destId="{ECE3B906-1752-4F03-9AC9-F0010ECAA155}" srcOrd="0" destOrd="0" presId="urn:microsoft.com/office/officeart/2005/8/layout/vList6"/>
    <dgm:cxn modelId="{7989166B-B605-4383-9CBF-D0F5CEDFB0BE}" type="presOf" srcId="{D08E95D8-EC02-444C-96B0-6316D913EC16}" destId="{FFD94659-69C2-42BA-A30D-B2C54C11EB3C}" srcOrd="0" destOrd="0" presId="urn:microsoft.com/office/officeart/2005/8/layout/vList6"/>
    <dgm:cxn modelId="{C351CDB9-D496-429C-A75B-CB040F28D226}" srcId="{41252DA5-C53F-4005-9E66-FFE0AA721BFE}" destId="{F91EE428-09BD-4A25-ADED-760DC6E7981E}" srcOrd="5" destOrd="0" parTransId="{4D416F1E-B1F4-44FD-82C1-B71B30BA1B97}" sibTransId="{522C0493-0D9F-48E6-AC1F-1FB334138225}"/>
    <dgm:cxn modelId="{5D2E438D-45BB-4E4F-BCE2-8CE047BAB05B}" srcId="{3BD3E480-94F1-4F9D-A5F3-BFC247DEE354}" destId="{A60D7360-707F-4B6B-A691-F09C094CD25E}" srcOrd="0" destOrd="0" parTransId="{FACE76AF-571C-462F-8567-CEE1C401690C}" sibTransId="{C24F6031-E85F-4519-81B6-0152CBD6237B}"/>
    <dgm:cxn modelId="{BAC85267-CDDA-44CE-A8B8-9EA557DC2649}" type="presOf" srcId="{044C2F11-2603-49F8-B693-082812A2D2F1}" destId="{F5F3C0D8-ACD7-4AAB-8CEB-E94E377D7C3D}" srcOrd="0" destOrd="0" presId="urn:microsoft.com/office/officeart/2005/8/layout/vList6"/>
    <dgm:cxn modelId="{20DE6775-72AB-48D5-9B4B-ADA3D22D68ED}" srcId="{F91EE428-09BD-4A25-ADED-760DC6E7981E}" destId="{E273D373-E50E-4F5F-81DA-0E04CFBBDADE}" srcOrd="0" destOrd="0" parTransId="{E689E255-098B-471E-BC87-DE9E3CAC734B}" sibTransId="{27822521-5273-4C9E-A91D-5EB676B237A6}"/>
    <dgm:cxn modelId="{29A4EAF3-31B5-4880-A774-C0F5EA2FF0A5}" type="presOf" srcId="{6B48D660-A4F1-465C-AA6E-FA97E01E6ACF}" destId="{E6A43D5C-119E-44A0-A627-F945BE1DAE56}" srcOrd="0" destOrd="0" presId="urn:microsoft.com/office/officeart/2005/8/layout/vList6"/>
    <dgm:cxn modelId="{C1EAC650-196F-4DA6-8111-2BA86BF10792}" type="presOf" srcId="{3BD3E480-94F1-4F9D-A5F3-BFC247DEE354}" destId="{4B9603AC-6F84-4529-975E-EC83FA21C355}" srcOrd="0" destOrd="0" presId="urn:microsoft.com/office/officeart/2005/8/layout/vList6"/>
    <dgm:cxn modelId="{30770709-DA0A-42EB-A614-E0BA6303C7B4}" type="presOf" srcId="{F91EE428-09BD-4A25-ADED-760DC6E7981E}" destId="{BE0ED8FB-EE5F-470C-BE5E-F9AE447FBFE9}" srcOrd="0" destOrd="0" presId="urn:microsoft.com/office/officeart/2005/8/layout/vList6"/>
    <dgm:cxn modelId="{042FE720-2AB7-4E40-9FF5-4411CDC66B3C}" srcId="{41252DA5-C53F-4005-9E66-FFE0AA721BFE}" destId="{AF1CC406-806C-481E-8A66-26D369E99B15}" srcOrd="4" destOrd="0" parTransId="{257510F2-5ECD-4DE8-B6C6-B876F36B2C30}" sibTransId="{1EDEC6B1-CA1B-4099-83E2-9FF5280190BE}"/>
    <dgm:cxn modelId="{044B10FA-2776-44F4-908D-13CB8FC5FC6E}" srcId="{D077F9A7-2A9A-4A87-B05F-F53DC8688AF2}" destId="{D08E95D8-EC02-444C-96B0-6316D913EC16}" srcOrd="0" destOrd="0" parTransId="{D01F1C2B-782C-43AE-AA59-43464A2DBB38}" sibTransId="{FB980F53-92A7-4225-B9D5-DE7C4AEC36EA}"/>
    <dgm:cxn modelId="{878CC819-DC06-4C38-963E-C7A46DCAFB14}" srcId="{AF1CC406-806C-481E-8A66-26D369E99B15}" destId="{6B48D660-A4F1-465C-AA6E-FA97E01E6ACF}" srcOrd="0" destOrd="0" parTransId="{463079C1-A782-4185-89AD-EDF3F94849C0}" sibTransId="{F51259EA-AE5A-4FBE-BD03-841730A2136F}"/>
    <dgm:cxn modelId="{2EE1D4E7-01F3-43AC-B227-87C1221CC6C4}" srcId="{41252DA5-C53F-4005-9E66-FFE0AA721BFE}" destId="{044C2F11-2603-49F8-B693-082812A2D2F1}" srcOrd="0" destOrd="0" parTransId="{275603EC-A9E7-45F3-BED0-256DDA5DA0CC}" sibTransId="{726E5534-1056-4A45-9B52-1EBDC0E94708}"/>
    <dgm:cxn modelId="{26F32D9B-8DB0-4613-AC2F-D3FF5A7B2C61}" type="presOf" srcId="{E273D373-E50E-4F5F-81DA-0E04CFBBDADE}" destId="{4A7A45CF-CB16-4B10-B016-92EE93FBB3A0}" srcOrd="0" destOrd="0" presId="urn:microsoft.com/office/officeart/2005/8/layout/vList6"/>
    <dgm:cxn modelId="{864F657F-005C-4A75-970D-FDC70D2F973A}" type="presOf" srcId="{AF1CC406-806C-481E-8A66-26D369E99B15}" destId="{0FB704E2-F42F-4F18-AE96-5D40C4D7D070}" srcOrd="0" destOrd="0" presId="urn:microsoft.com/office/officeart/2005/8/layout/vList6"/>
    <dgm:cxn modelId="{A4AEBC30-D16C-4A63-B80D-35F566DB62B8}" type="presOf" srcId="{D077F9A7-2A9A-4A87-B05F-F53DC8688AF2}" destId="{EDFDE2B7-B07D-4D05-B299-853D4ECC54A8}" srcOrd="0" destOrd="0" presId="urn:microsoft.com/office/officeart/2005/8/layout/vList6"/>
    <dgm:cxn modelId="{5CA02BD3-E680-4B61-98F4-6481E9CB6FDD}" type="presOf" srcId="{A60D7360-707F-4B6B-A691-F09C094CD25E}" destId="{6E55684F-B084-4981-86A3-9526B7A4EC58}" srcOrd="0" destOrd="0" presId="urn:microsoft.com/office/officeart/2005/8/layout/vList6"/>
    <dgm:cxn modelId="{E4BDAAC3-9DEA-4B8E-B1DF-23502D21DBC4}" type="presOf" srcId="{41252DA5-C53F-4005-9E66-FFE0AA721BFE}" destId="{A3EE9E2D-8413-4878-98FA-614C81794FAD}" srcOrd="0" destOrd="0" presId="urn:microsoft.com/office/officeart/2005/8/layout/vList6"/>
    <dgm:cxn modelId="{42D908D7-4672-44AC-BA91-AE7AAD81EF91}" srcId="{41252DA5-C53F-4005-9E66-FFE0AA721BFE}" destId="{6646AB45-3508-48F1-B21F-0323F686DE7D}" srcOrd="1" destOrd="0" parTransId="{3D7EF281-87F3-4B5F-BA73-70505FA2D690}" sibTransId="{79998084-BB9A-44EA-AEA0-7BFD5DD121D0}"/>
    <dgm:cxn modelId="{431BA819-A1DB-4D86-AF81-DDCCFCF5A7DF}" srcId="{41252DA5-C53F-4005-9E66-FFE0AA721BFE}" destId="{D077F9A7-2A9A-4A87-B05F-F53DC8688AF2}" srcOrd="2" destOrd="0" parTransId="{7D4D89C4-95D6-402F-9A7B-90A1C4425C55}" sibTransId="{8174D506-AA18-4B8A-A36D-1D6440BE1618}"/>
    <dgm:cxn modelId="{43C02A96-C224-434B-80FC-610E9AE63196}" type="presParOf" srcId="{A3EE9E2D-8413-4878-98FA-614C81794FAD}" destId="{2C922DC0-D977-4020-8744-FFC206127689}" srcOrd="0" destOrd="0" presId="urn:microsoft.com/office/officeart/2005/8/layout/vList6"/>
    <dgm:cxn modelId="{CD9C11CF-5E6A-4D3C-BACC-1B538550D288}" type="presParOf" srcId="{2C922DC0-D977-4020-8744-FFC206127689}" destId="{F5F3C0D8-ACD7-4AAB-8CEB-E94E377D7C3D}" srcOrd="0" destOrd="0" presId="urn:microsoft.com/office/officeart/2005/8/layout/vList6"/>
    <dgm:cxn modelId="{9B80E7D6-CDB2-4B3B-B493-EA4F090EB04D}" type="presParOf" srcId="{2C922DC0-D977-4020-8744-FFC206127689}" destId="{ECE3B906-1752-4F03-9AC9-F0010ECAA155}" srcOrd="1" destOrd="0" presId="urn:microsoft.com/office/officeart/2005/8/layout/vList6"/>
    <dgm:cxn modelId="{CB660FD4-B8CA-4BCB-9FD1-814DC57EAC43}" type="presParOf" srcId="{A3EE9E2D-8413-4878-98FA-614C81794FAD}" destId="{10091F83-FE36-437E-B3B4-44F0C0660A9C}" srcOrd="1" destOrd="0" presId="urn:microsoft.com/office/officeart/2005/8/layout/vList6"/>
    <dgm:cxn modelId="{019E6D3D-63C1-4006-AE95-5E05427390D8}" type="presParOf" srcId="{A3EE9E2D-8413-4878-98FA-614C81794FAD}" destId="{476AB974-C9B8-4C64-9893-70E71EF792CE}" srcOrd="2" destOrd="0" presId="urn:microsoft.com/office/officeart/2005/8/layout/vList6"/>
    <dgm:cxn modelId="{0E53B49F-BE7A-4CCB-BDB2-032D5257FF3A}" type="presParOf" srcId="{476AB974-C9B8-4C64-9893-70E71EF792CE}" destId="{96530B4A-0FA0-4232-92B5-D7A9DCA0291D}" srcOrd="0" destOrd="0" presId="urn:microsoft.com/office/officeart/2005/8/layout/vList6"/>
    <dgm:cxn modelId="{F5E55690-8892-4D29-BCAD-7345BC40B6E3}" type="presParOf" srcId="{476AB974-C9B8-4C64-9893-70E71EF792CE}" destId="{6A5DFE73-7670-4C28-8388-9746D7FB6E75}" srcOrd="1" destOrd="0" presId="urn:microsoft.com/office/officeart/2005/8/layout/vList6"/>
    <dgm:cxn modelId="{9692FCDA-C816-4D13-B6D0-C05E412EEDE8}" type="presParOf" srcId="{A3EE9E2D-8413-4878-98FA-614C81794FAD}" destId="{109B0213-9BC7-4A7A-8602-100A55B8DE3B}" srcOrd="3" destOrd="0" presId="urn:microsoft.com/office/officeart/2005/8/layout/vList6"/>
    <dgm:cxn modelId="{77CE23C0-7B0A-4ED3-946F-F17A08D6E498}" type="presParOf" srcId="{A3EE9E2D-8413-4878-98FA-614C81794FAD}" destId="{711DD8E4-3FF1-43BC-B751-48DEC08598F7}" srcOrd="4" destOrd="0" presId="urn:microsoft.com/office/officeart/2005/8/layout/vList6"/>
    <dgm:cxn modelId="{1B83E4FA-4BC3-4AB2-9AAA-EE77DA14E43B}" type="presParOf" srcId="{711DD8E4-3FF1-43BC-B751-48DEC08598F7}" destId="{EDFDE2B7-B07D-4D05-B299-853D4ECC54A8}" srcOrd="0" destOrd="0" presId="urn:microsoft.com/office/officeart/2005/8/layout/vList6"/>
    <dgm:cxn modelId="{FB40E8D2-EBB1-4057-8C80-308460BFFA11}" type="presParOf" srcId="{711DD8E4-3FF1-43BC-B751-48DEC08598F7}" destId="{FFD94659-69C2-42BA-A30D-B2C54C11EB3C}" srcOrd="1" destOrd="0" presId="urn:microsoft.com/office/officeart/2005/8/layout/vList6"/>
    <dgm:cxn modelId="{8DE75796-B5C9-478D-97D9-8F9B17B4BB5A}" type="presParOf" srcId="{A3EE9E2D-8413-4878-98FA-614C81794FAD}" destId="{4B7F7960-0FD7-4C38-A5D3-3074E76B7EEE}" srcOrd="5" destOrd="0" presId="urn:microsoft.com/office/officeart/2005/8/layout/vList6"/>
    <dgm:cxn modelId="{9A2049F5-5E44-4844-BBFE-2F91F058FBB2}" type="presParOf" srcId="{A3EE9E2D-8413-4878-98FA-614C81794FAD}" destId="{90B1ADF4-FBE0-4050-A158-1338460EFACB}" srcOrd="6" destOrd="0" presId="urn:microsoft.com/office/officeart/2005/8/layout/vList6"/>
    <dgm:cxn modelId="{54797512-20BC-46D1-B64E-72289B57101C}" type="presParOf" srcId="{90B1ADF4-FBE0-4050-A158-1338460EFACB}" destId="{4B9603AC-6F84-4529-975E-EC83FA21C355}" srcOrd="0" destOrd="0" presId="urn:microsoft.com/office/officeart/2005/8/layout/vList6"/>
    <dgm:cxn modelId="{E133AD9F-6B14-49F7-B6FD-DF4AB5A6CBF4}" type="presParOf" srcId="{90B1ADF4-FBE0-4050-A158-1338460EFACB}" destId="{6E55684F-B084-4981-86A3-9526B7A4EC58}" srcOrd="1" destOrd="0" presId="urn:microsoft.com/office/officeart/2005/8/layout/vList6"/>
    <dgm:cxn modelId="{056CA70B-DE87-46E5-A2E5-5AEC49F45370}" type="presParOf" srcId="{A3EE9E2D-8413-4878-98FA-614C81794FAD}" destId="{E6E3A42B-4979-4ACE-8F28-6651D281B062}" srcOrd="7" destOrd="0" presId="urn:microsoft.com/office/officeart/2005/8/layout/vList6"/>
    <dgm:cxn modelId="{1CD006D6-25DF-4087-A9D2-81414A7E94EE}" type="presParOf" srcId="{A3EE9E2D-8413-4878-98FA-614C81794FAD}" destId="{3BFE2620-A8E8-4747-B038-FCE04646A98F}" srcOrd="8" destOrd="0" presId="urn:microsoft.com/office/officeart/2005/8/layout/vList6"/>
    <dgm:cxn modelId="{ACEEF018-39DE-405F-B10B-6F6EB004F307}" type="presParOf" srcId="{3BFE2620-A8E8-4747-B038-FCE04646A98F}" destId="{0FB704E2-F42F-4F18-AE96-5D40C4D7D070}" srcOrd="0" destOrd="0" presId="urn:microsoft.com/office/officeart/2005/8/layout/vList6"/>
    <dgm:cxn modelId="{99BD90FF-9D23-423E-A862-80158C5711F4}" type="presParOf" srcId="{3BFE2620-A8E8-4747-B038-FCE04646A98F}" destId="{E6A43D5C-119E-44A0-A627-F945BE1DAE56}" srcOrd="1" destOrd="0" presId="urn:microsoft.com/office/officeart/2005/8/layout/vList6"/>
    <dgm:cxn modelId="{C4EA2CE7-4BEE-4DDD-8A5E-3A4A1E215E05}" type="presParOf" srcId="{A3EE9E2D-8413-4878-98FA-614C81794FAD}" destId="{638BCA98-D2E1-46E9-A58F-A0286F4AD1D1}" srcOrd="9" destOrd="0" presId="urn:microsoft.com/office/officeart/2005/8/layout/vList6"/>
    <dgm:cxn modelId="{DB74649B-3B30-4DAF-A0FF-CAE69E5AB9C5}" type="presParOf" srcId="{A3EE9E2D-8413-4878-98FA-614C81794FAD}" destId="{6E68A0F8-6B66-4FA4-AEAA-2739DE9C1DD1}" srcOrd="10" destOrd="0" presId="urn:microsoft.com/office/officeart/2005/8/layout/vList6"/>
    <dgm:cxn modelId="{84631375-E83D-4A9B-8075-266A806E4398}" type="presParOf" srcId="{6E68A0F8-6B66-4FA4-AEAA-2739DE9C1DD1}" destId="{BE0ED8FB-EE5F-470C-BE5E-F9AE447FBFE9}" srcOrd="0" destOrd="0" presId="urn:microsoft.com/office/officeart/2005/8/layout/vList6"/>
    <dgm:cxn modelId="{F5AADE36-BD20-4456-ADAF-D3B2A2F39E70}" type="presParOf" srcId="{6E68A0F8-6B66-4FA4-AEAA-2739DE9C1DD1}" destId="{4A7A45CF-CB16-4B10-B016-92EE93FBB3A0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3B906-1752-4F03-9AC9-F0010ECAA155}">
      <dsp:nvSpPr>
        <dsp:cNvPr id="0" name=""/>
        <dsp:cNvSpPr/>
      </dsp:nvSpPr>
      <dsp:spPr>
        <a:xfrm>
          <a:off x="2371925" y="450"/>
          <a:ext cx="3557888" cy="5676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Comparativo da Previdência</a:t>
          </a:r>
          <a:endParaRPr lang="pt-BR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71925" y="71404"/>
        <a:ext cx="3345027" cy="425721"/>
      </dsp:txXfrm>
    </dsp:sp>
    <dsp:sp modelId="{F5F3C0D8-ACD7-4AAB-8CEB-E94E377D7C3D}">
      <dsp:nvSpPr>
        <dsp:cNvPr id="0" name=""/>
        <dsp:cNvSpPr/>
      </dsp:nvSpPr>
      <dsp:spPr>
        <a:xfrm>
          <a:off x="0" y="450"/>
          <a:ext cx="2371925" cy="5676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1</a:t>
          </a:r>
          <a:endParaRPr lang="pt-BR" sz="2800" b="1" kern="1200" dirty="0"/>
        </a:p>
      </dsp:txBody>
      <dsp:txXfrm>
        <a:off x="27709" y="28159"/>
        <a:ext cx="2316507" cy="512211"/>
      </dsp:txXfrm>
    </dsp:sp>
    <dsp:sp modelId="{6A5DFE73-7670-4C28-8388-9746D7FB6E75}">
      <dsp:nvSpPr>
        <dsp:cNvPr id="0" name=""/>
        <dsp:cNvSpPr/>
      </dsp:nvSpPr>
      <dsp:spPr>
        <a:xfrm>
          <a:off x="2371925" y="624842"/>
          <a:ext cx="3557888" cy="5676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Custeio</a:t>
          </a:r>
          <a:endParaRPr lang="pt-BR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71925" y="695796"/>
        <a:ext cx="3345027" cy="425721"/>
      </dsp:txXfrm>
    </dsp:sp>
    <dsp:sp modelId="{96530B4A-0FA0-4232-92B5-D7A9DCA0291D}">
      <dsp:nvSpPr>
        <dsp:cNvPr id="0" name=""/>
        <dsp:cNvSpPr/>
      </dsp:nvSpPr>
      <dsp:spPr>
        <a:xfrm>
          <a:off x="0" y="624842"/>
          <a:ext cx="2371925" cy="5676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2</a:t>
          </a:r>
          <a:endParaRPr lang="pt-BR" sz="2800" b="1" kern="1200" dirty="0"/>
        </a:p>
      </dsp:txBody>
      <dsp:txXfrm>
        <a:off x="27709" y="652551"/>
        <a:ext cx="2316507" cy="512211"/>
      </dsp:txXfrm>
    </dsp:sp>
    <dsp:sp modelId="{FFD94659-69C2-42BA-A30D-B2C54C11EB3C}">
      <dsp:nvSpPr>
        <dsp:cNvPr id="0" name=""/>
        <dsp:cNvSpPr/>
      </dsp:nvSpPr>
      <dsp:spPr>
        <a:xfrm>
          <a:off x="2371925" y="1249235"/>
          <a:ext cx="3557888" cy="5676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Benefícios</a:t>
          </a:r>
          <a:endParaRPr lang="pt-BR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71925" y="1320189"/>
        <a:ext cx="3345027" cy="425721"/>
      </dsp:txXfrm>
    </dsp:sp>
    <dsp:sp modelId="{EDFDE2B7-B07D-4D05-B299-853D4ECC54A8}">
      <dsp:nvSpPr>
        <dsp:cNvPr id="0" name=""/>
        <dsp:cNvSpPr/>
      </dsp:nvSpPr>
      <dsp:spPr>
        <a:xfrm>
          <a:off x="0" y="1249235"/>
          <a:ext cx="2371925" cy="5676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3</a:t>
          </a:r>
          <a:endParaRPr lang="pt-BR" sz="2800" b="1" kern="1200" dirty="0"/>
        </a:p>
      </dsp:txBody>
      <dsp:txXfrm>
        <a:off x="27709" y="1276944"/>
        <a:ext cx="2316507" cy="512211"/>
      </dsp:txXfrm>
    </dsp:sp>
    <dsp:sp modelId="{6E55684F-B084-4981-86A3-9526B7A4EC58}">
      <dsp:nvSpPr>
        <dsp:cNvPr id="0" name=""/>
        <dsp:cNvSpPr/>
      </dsp:nvSpPr>
      <dsp:spPr>
        <a:xfrm>
          <a:off x="2371925" y="1873627"/>
          <a:ext cx="3557888" cy="5676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Institutos</a:t>
          </a:r>
          <a:endParaRPr lang="pt-BR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71925" y="1944581"/>
        <a:ext cx="3345027" cy="425721"/>
      </dsp:txXfrm>
    </dsp:sp>
    <dsp:sp modelId="{4B9603AC-6F84-4529-975E-EC83FA21C355}">
      <dsp:nvSpPr>
        <dsp:cNvPr id="0" name=""/>
        <dsp:cNvSpPr/>
      </dsp:nvSpPr>
      <dsp:spPr>
        <a:xfrm>
          <a:off x="0" y="1873627"/>
          <a:ext cx="2371925" cy="5676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4</a:t>
          </a:r>
          <a:endParaRPr lang="pt-BR" sz="2800" b="1" kern="1200" dirty="0"/>
        </a:p>
      </dsp:txBody>
      <dsp:txXfrm>
        <a:off x="27709" y="1901336"/>
        <a:ext cx="2316507" cy="512211"/>
      </dsp:txXfrm>
    </dsp:sp>
    <dsp:sp modelId="{E6A43D5C-119E-44A0-A627-F945BE1DAE56}">
      <dsp:nvSpPr>
        <dsp:cNvPr id="0" name=""/>
        <dsp:cNvSpPr/>
      </dsp:nvSpPr>
      <dsp:spPr>
        <a:xfrm>
          <a:off x="2371925" y="2498019"/>
          <a:ext cx="3557888" cy="5676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Acesso ao Portal</a:t>
          </a:r>
          <a:endParaRPr lang="pt-BR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71925" y="2568973"/>
        <a:ext cx="3345027" cy="425721"/>
      </dsp:txXfrm>
    </dsp:sp>
    <dsp:sp modelId="{0FB704E2-F42F-4F18-AE96-5D40C4D7D070}">
      <dsp:nvSpPr>
        <dsp:cNvPr id="0" name=""/>
        <dsp:cNvSpPr/>
      </dsp:nvSpPr>
      <dsp:spPr>
        <a:xfrm>
          <a:off x="0" y="2498019"/>
          <a:ext cx="2371925" cy="5676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5</a:t>
          </a:r>
          <a:endParaRPr lang="pt-BR" sz="2800" b="1" kern="1200" dirty="0"/>
        </a:p>
      </dsp:txBody>
      <dsp:txXfrm>
        <a:off x="27709" y="2525728"/>
        <a:ext cx="2316507" cy="512211"/>
      </dsp:txXfrm>
    </dsp:sp>
    <dsp:sp modelId="{4A7A45CF-CB16-4B10-B016-92EE93FBB3A0}">
      <dsp:nvSpPr>
        <dsp:cNvPr id="0" name=""/>
        <dsp:cNvSpPr/>
      </dsp:nvSpPr>
      <dsp:spPr>
        <a:xfrm>
          <a:off x="2371925" y="3122412"/>
          <a:ext cx="3557888" cy="5676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Investimentos</a:t>
          </a:r>
          <a:endParaRPr lang="pt-BR" sz="21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71925" y="3193366"/>
        <a:ext cx="3345027" cy="425721"/>
      </dsp:txXfrm>
    </dsp:sp>
    <dsp:sp modelId="{BE0ED8FB-EE5F-470C-BE5E-F9AE447FBFE9}">
      <dsp:nvSpPr>
        <dsp:cNvPr id="0" name=""/>
        <dsp:cNvSpPr/>
      </dsp:nvSpPr>
      <dsp:spPr>
        <a:xfrm>
          <a:off x="0" y="3122412"/>
          <a:ext cx="2371925" cy="56762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6</a:t>
          </a:r>
          <a:endParaRPr lang="pt-BR" sz="2800" b="1" kern="1200" dirty="0"/>
        </a:p>
      </dsp:txBody>
      <dsp:txXfrm>
        <a:off x="27709" y="3150121"/>
        <a:ext cx="2316507" cy="512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CFC8-9380-4C4B-8CC9-D7034F8047DC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19CB2-7C3C-4469-A99B-2967412D92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08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753D4-C68F-4ABB-86C1-F9EA9FE59358}" type="slidenum">
              <a:rPr lang="pt-BR" smtClean="0"/>
              <a:t>1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367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753D4-C68F-4ABB-86C1-F9EA9FE59358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04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753D4-C68F-4ABB-86C1-F9EA9FE59358}" type="slidenum">
              <a:rPr lang="pt-BR" smtClean="0"/>
              <a:t>53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939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11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19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133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4667" r="27999" b="5999"/>
          <a:stretch/>
        </p:blipFill>
        <p:spPr bwMode="auto">
          <a:xfrm>
            <a:off x="-16933" y="-2"/>
            <a:ext cx="12240000" cy="687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86401" r="30109" b="6000"/>
          <a:stretch/>
        </p:blipFill>
        <p:spPr bwMode="auto">
          <a:xfrm>
            <a:off x="9262534" y="6210300"/>
            <a:ext cx="2658533" cy="66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 userDrawn="1"/>
        </p:nvSpPr>
        <p:spPr>
          <a:xfrm>
            <a:off x="-16933" y="1988808"/>
            <a:ext cx="12240000" cy="360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577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60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73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2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33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44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54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98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EADCE-2A33-4839-8136-925D62055B75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792D0-A3EB-43F5-A0D1-75B5A4F94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9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3"/>
          <a:stretch/>
        </p:blipFill>
        <p:spPr bwMode="auto">
          <a:xfrm>
            <a:off x="1524000" y="1"/>
            <a:ext cx="9144000" cy="63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ndulado 9"/>
          <p:cNvSpPr/>
          <p:nvPr/>
        </p:nvSpPr>
        <p:spPr>
          <a:xfrm flipH="1">
            <a:off x="1523999" y="5740160"/>
            <a:ext cx="9145506" cy="1144956"/>
          </a:xfrm>
          <a:custGeom>
            <a:avLst/>
            <a:gdLst>
              <a:gd name="connsiteX0" fmla="*/ 0 w 9144000"/>
              <a:gd name="connsiteY0" fmla="*/ 235214 h 1881708"/>
              <a:gd name="connsiteX1" fmla="*/ 9144000 w 9144000"/>
              <a:gd name="connsiteY1" fmla="*/ 235214 h 1881708"/>
              <a:gd name="connsiteX2" fmla="*/ 9144000 w 9144000"/>
              <a:gd name="connsiteY2" fmla="*/ 1646495 h 1881708"/>
              <a:gd name="connsiteX3" fmla="*/ 0 w 9144000"/>
              <a:gd name="connsiteY3" fmla="*/ 1646495 h 1881708"/>
              <a:gd name="connsiteX4" fmla="*/ 0 w 9144000"/>
              <a:gd name="connsiteY4" fmla="*/ 235214 h 1881708"/>
              <a:gd name="connsiteX0" fmla="*/ 0 w 9144000"/>
              <a:gd name="connsiteY0" fmla="*/ 226335 h 1637616"/>
              <a:gd name="connsiteX1" fmla="*/ 9144000 w 9144000"/>
              <a:gd name="connsiteY1" fmla="*/ 226335 h 1637616"/>
              <a:gd name="connsiteX2" fmla="*/ 9144000 w 9144000"/>
              <a:gd name="connsiteY2" fmla="*/ 1304241 h 1637616"/>
              <a:gd name="connsiteX3" fmla="*/ 0 w 9144000"/>
              <a:gd name="connsiteY3" fmla="*/ 1637616 h 1637616"/>
              <a:gd name="connsiteX4" fmla="*/ 0 w 9144000"/>
              <a:gd name="connsiteY4" fmla="*/ 226335 h 1637616"/>
              <a:gd name="connsiteX0" fmla="*/ 0 w 9144000"/>
              <a:gd name="connsiteY0" fmla="*/ 226335 h 1527335"/>
              <a:gd name="connsiteX1" fmla="*/ 9144000 w 9144000"/>
              <a:gd name="connsiteY1" fmla="*/ 226335 h 1527335"/>
              <a:gd name="connsiteX2" fmla="*/ 9144000 w 9144000"/>
              <a:gd name="connsiteY2" fmla="*/ 1304241 h 1527335"/>
              <a:gd name="connsiteX3" fmla="*/ 9525 w 9144000"/>
              <a:gd name="connsiteY3" fmla="*/ 1275666 h 1527335"/>
              <a:gd name="connsiteX4" fmla="*/ 0 w 9144000"/>
              <a:gd name="connsiteY4" fmla="*/ 226335 h 1527335"/>
              <a:gd name="connsiteX0" fmla="*/ 9525 w 9153525"/>
              <a:gd name="connsiteY0" fmla="*/ 226335 h 1542127"/>
              <a:gd name="connsiteX1" fmla="*/ 9153525 w 9153525"/>
              <a:gd name="connsiteY1" fmla="*/ 226335 h 1542127"/>
              <a:gd name="connsiteX2" fmla="*/ 9153525 w 9153525"/>
              <a:gd name="connsiteY2" fmla="*/ 1304241 h 1542127"/>
              <a:gd name="connsiteX3" fmla="*/ 0 w 9153525"/>
              <a:gd name="connsiteY3" fmla="*/ 1399491 h 1542127"/>
              <a:gd name="connsiteX4" fmla="*/ 9525 w 9153525"/>
              <a:gd name="connsiteY4" fmla="*/ 226335 h 1542127"/>
              <a:gd name="connsiteX0" fmla="*/ 9525 w 9153525"/>
              <a:gd name="connsiteY0" fmla="*/ 226335 h 1501486"/>
              <a:gd name="connsiteX1" fmla="*/ 9153525 w 9153525"/>
              <a:gd name="connsiteY1" fmla="*/ 226335 h 1501486"/>
              <a:gd name="connsiteX2" fmla="*/ 9153525 w 9153525"/>
              <a:gd name="connsiteY2" fmla="*/ 1304241 h 1501486"/>
              <a:gd name="connsiteX3" fmla="*/ 0 w 9153525"/>
              <a:gd name="connsiteY3" fmla="*/ 1399491 h 1501486"/>
              <a:gd name="connsiteX4" fmla="*/ 9525 w 9153525"/>
              <a:gd name="connsiteY4" fmla="*/ 226335 h 1501486"/>
              <a:gd name="connsiteX0" fmla="*/ 9525 w 9153525"/>
              <a:gd name="connsiteY0" fmla="*/ 226335 h 1546350"/>
              <a:gd name="connsiteX1" fmla="*/ 9153525 w 9153525"/>
              <a:gd name="connsiteY1" fmla="*/ 226335 h 1546350"/>
              <a:gd name="connsiteX2" fmla="*/ 9153525 w 9153525"/>
              <a:gd name="connsiteY2" fmla="*/ 1304241 h 1546350"/>
              <a:gd name="connsiteX3" fmla="*/ 0 w 9153525"/>
              <a:gd name="connsiteY3" fmla="*/ 1399491 h 1546350"/>
              <a:gd name="connsiteX4" fmla="*/ 9525 w 9153525"/>
              <a:gd name="connsiteY4" fmla="*/ 226335 h 1546350"/>
              <a:gd name="connsiteX0" fmla="*/ 9525 w 9153525"/>
              <a:gd name="connsiteY0" fmla="*/ 226335 h 1540749"/>
              <a:gd name="connsiteX1" fmla="*/ 9153525 w 9153525"/>
              <a:gd name="connsiteY1" fmla="*/ 226335 h 1540749"/>
              <a:gd name="connsiteX2" fmla="*/ 9153525 w 9153525"/>
              <a:gd name="connsiteY2" fmla="*/ 1304241 h 1540749"/>
              <a:gd name="connsiteX3" fmla="*/ 0 w 9153525"/>
              <a:gd name="connsiteY3" fmla="*/ 1399491 h 1540749"/>
              <a:gd name="connsiteX4" fmla="*/ 9525 w 9153525"/>
              <a:gd name="connsiteY4" fmla="*/ 226335 h 1540749"/>
              <a:gd name="connsiteX0" fmla="*/ 9525 w 9153525"/>
              <a:gd name="connsiteY0" fmla="*/ 226335 h 1544927"/>
              <a:gd name="connsiteX1" fmla="*/ 9153525 w 9153525"/>
              <a:gd name="connsiteY1" fmla="*/ 226335 h 1544927"/>
              <a:gd name="connsiteX2" fmla="*/ 9153525 w 9153525"/>
              <a:gd name="connsiteY2" fmla="*/ 1304241 h 1544927"/>
              <a:gd name="connsiteX3" fmla="*/ 0 w 9153525"/>
              <a:gd name="connsiteY3" fmla="*/ 1399491 h 1544927"/>
              <a:gd name="connsiteX4" fmla="*/ 9525 w 9153525"/>
              <a:gd name="connsiteY4" fmla="*/ 226335 h 1544927"/>
              <a:gd name="connsiteX0" fmla="*/ 9525 w 9153525"/>
              <a:gd name="connsiteY0" fmla="*/ 226335 h 1489592"/>
              <a:gd name="connsiteX1" fmla="*/ 9153525 w 9153525"/>
              <a:gd name="connsiteY1" fmla="*/ 226335 h 1489592"/>
              <a:gd name="connsiteX2" fmla="*/ 9153525 w 9153525"/>
              <a:gd name="connsiteY2" fmla="*/ 1304241 h 1489592"/>
              <a:gd name="connsiteX3" fmla="*/ 0 w 9153525"/>
              <a:gd name="connsiteY3" fmla="*/ 1399491 h 1489592"/>
              <a:gd name="connsiteX4" fmla="*/ 9525 w 9153525"/>
              <a:gd name="connsiteY4" fmla="*/ 226335 h 1489592"/>
              <a:gd name="connsiteX0" fmla="*/ 9525 w 9153525"/>
              <a:gd name="connsiteY0" fmla="*/ 193805 h 1457062"/>
              <a:gd name="connsiteX1" fmla="*/ 9153525 w 9153525"/>
              <a:gd name="connsiteY1" fmla="*/ 193805 h 1457062"/>
              <a:gd name="connsiteX2" fmla="*/ 9153525 w 9153525"/>
              <a:gd name="connsiteY2" fmla="*/ 1271711 h 1457062"/>
              <a:gd name="connsiteX3" fmla="*/ 0 w 9153525"/>
              <a:gd name="connsiteY3" fmla="*/ 1366961 h 1457062"/>
              <a:gd name="connsiteX4" fmla="*/ 9525 w 9153525"/>
              <a:gd name="connsiteY4" fmla="*/ 193805 h 1457062"/>
              <a:gd name="connsiteX0" fmla="*/ 9525 w 9153525"/>
              <a:gd name="connsiteY0" fmla="*/ 193805 h 1513820"/>
              <a:gd name="connsiteX1" fmla="*/ 9153525 w 9153525"/>
              <a:gd name="connsiteY1" fmla="*/ 193805 h 1513820"/>
              <a:gd name="connsiteX2" fmla="*/ 9153525 w 9153525"/>
              <a:gd name="connsiteY2" fmla="*/ 1271711 h 1513820"/>
              <a:gd name="connsiteX3" fmla="*/ 0 w 9153525"/>
              <a:gd name="connsiteY3" fmla="*/ 1366961 h 1513820"/>
              <a:gd name="connsiteX4" fmla="*/ 9525 w 9153525"/>
              <a:gd name="connsiteY4" fmla="*/ 193805 h 1513820"/>
              <a:gd name="connsiteX0" fmla="*/ 9525 w 9153525"/>
              <a:gd name="connsiteY0" fmla="*/ 193805 h 1486903"/>
              <a:gd name="connsiteX1" fmla="*/ 9153525 w 9153525"/>
              <a:gd name="connsiteY1" fmla="*/ 193805 h 1486903"/>
              <a:gd name="connsiteX2" fmla="*/ 9153525 w 9153525"/>
              <a:gd name="connsiteY2" fmla="*/ 1271711 h 1486903"/>
              <a:gd name="connsiteX3" fmla="*/ 0 w 9153525"/>
              <a:gd name="connsiteY3" fmla="*/ 1366961 h 1486903"/>
              <a:gd name="connsiteX4" fmla="*/ 9525 w 9153525"/>
              <a:gd name="connsiteY4" fmla="*/ 193805 h 1486903"/>
              <a:gd name="connsiteX0" fmla="*/ 9525 w 9153525"/>
              <a:gd name="connsiteY0" fmla="*/ 193805 h 1519670"/>
              <a:gd name="connsiteX1" fmla="*/ 9153525 w 9153525"/>
              <a:gd name="connsiteY1" fmla="*/ 193805 h 1519670"/>
              <a:gd name="connsiteX2" fmla="*/ 9153525 w 9153525"/>
              <a:gd name="connsiteY2" fmla="*/ 1271711 h 1519670"/>
              <a:gd name="connsiteX3" fmla="*/ 0 w 9153525"/>
              <a:gd name="connsiteY3" fmla="*/ 1366961 h 1519670"/>
              <a:gd name="connsiteX4" fmla="*/ 9525 w 9153525"/>
              <a:gd name="connsiteY4" fmla="*/ 193805 h 1519670"/>
              <a:gd name="connsiteX0" fmla="*/ 9525 w 9153525"/>
              <a:gd name="connsiteY0" fmla="*/ 333865 h 1659730"/>
              <a:gd name="connsiteX1" fmla="*/ 9153525 w 9153525"/>
              <a:gd name="connsiteY1" fmla="*/ 333865 h 1659730"/>
              <a:gd name="connsiteX2" fmla="*/ 9153525 w 9153525"/>
              <a:gd name="connsiteY2" fmla="*/ 1411771 h 1659730"/>
              <a:gd name="connsiteX3" fmla="*/ 0 w 9153525"/>
              <a:gd name="connsiteY3" fmla="*/ 1507021 h 1659730"/>
              <a:gd name="connsiteX4" fmla="*/ 9525 w 9153525"/>
              <a:gd name="connsiteY4" fmla="*/ 333865 h 1659730"/>
              <a:gd name="connsiteX0" fmla="*/ 9525 w 9153525"/>
              <a:gd name="connsiteY0" fmla="*/ 306998 h 1632863"/>
              <a:gd name="connsiteX1" fmla="*/ 9153525 w 9153525"/>
              <a:gd name="connsiteY1" fmla="*/ 306998 h 1632863"/>
              <a:gd name="connsiteX2" fmla="*/ 9153525 w 9153525"/>
              <a:gd name="connsiteY2" fmla="*/ 1384904 h 1632863"/>
              <a:gd name="connsiteX3" fmla="*/ 0 w 9153525"/>
              <a:gd name="connsiteY3" fmla="*/ 1480154 h 1632863"/>
              <a:gd name="connsiteX4" fmla="*/ 9525 w 9153525"/>
              <a:gd name="connsiteY4" fmla="*/ 306998 h 1632863"/>
              <a:gd name="connsiteX0" fmla="*/ 9525 w 9177276"/>
              <a:gd name="connsiteY0" fmla="*/ 306998 h 1511966"/>
              <a:gd name="connsiteX1" fmla="*/ 9153525 w 9177276"/>
              <a:gd name="connsiteY1" fmla="*/ 306998 h 1511966"/>
              <a:gd name="connsiteX2" fmla="*/ 9177276 w 9177276"/>
              <a:gd name="connsiteY2" fmla="*/ 1242400 h 1511966"/>
              <a:gd name="connsiteX3" fmla="*/ 0 w 9177276"/>
              <a:gd name="connsiteY3" fmla="*/ 1480154 h 1511966"/>
              <a:gd name="connsiteX4" fmla="*/ 9525 w 9177276"/>
              <a:gd name="connsiteY4" fmla="*/ 306998 h 1511966"/>
              <a:gd name="connsiteX0" fmla="*/ 9525 w 9189151"/>
              <a:gd name="connsiteY0" fmla="*/ 306998 h 1480154"/>
              <a:gd name="connsiteX1" fmla="*/ 9153525 w 9189151"/>
              <a:gd name="connsiteY1" fmla="*/ 306998 h 1480154"/>
              <a:gd name="connsiteX2" fmla="*/ 9189151 w 9189151"/>
              <a:gd name="connsiteY2" fmla="*/ 1159273 h 1480154"/>
              <a:gd name="connsiteX3" fmla="*/ 0 w 9189151"/>
              <a:gd name="connsiteY3" fmla="*/ 1480154 h 1480154"/>
              <a:gd name="connsiteX4" fmla="*/ 9525 w 9189151"/>
              <a:gd name="connsiteY4" fmla="*/ 306998 h 1480154"/>
              <a:gd name="connsiteX0" fmla="*/ 9525 w 9201027"/>
              <a:gd name="connsiteY0" fmla="*/ 306998 h 1502075"/>
              <a:gd name="connsiteX1" fmla="*/ 9153525 w 9201027"/>
              <a:gd name="connsiteY1" fmla="*/ 306998 h 1502075"/>
              <a:gd name="connsiteX2" fmla="*/ 9201027 w 9201027"/>
              <a:gd name="connsiteY2" fmla="*/ 1230525 h 1502075"/>
              <a:gd name="connsiteX3" fmla="*/ 0 w 9201027"/>
              <a:gd name="connsiteY3" fmla="*/ 1480154 h 1502075"/>
              <a:gd name="connsiteX4" fmla="*/ 9525 w 9201027"/>
              <a:gd name="connsiteY4" fmla="*/ 306998 h 1502075"/>
              <a:gd name="connsiteX0" fmla="*/ 0 w 9191502"/>
              <a:gd name="connsiteY0" fmla="*/ 306998 h 1478484"/>
              <a:gd name="connsiteX1" fmla="*/ 9144000 w 9191502"/>
              <a:gd name="connsiteY1" fmla="*/ 306998 h 1478484"/>
              <a:gd name="connsiteX2" fmla="*/ 9191502 w 9191502"/>
              <a:gd name="connsiteY2" fmla="*/ 1230525 h 1478484"/>
              <a:gd name="connsiteX3" fmla="*/ 49852 w 9191502"/>
              <a:gd name="connsiteY3" fmla="*/ 1325775 h 1478484"/>
              <a:gd name="connsiteX4" fmla="*/ 0 w 9191502"/>
              <a:gd name="connsiteY4" fmla="*/ 306998 h 1478484"/>
              <a:gd name="connsiteX0" fmla="*/ 21400 w 9212902"/>
              <a:gd name="connsiteY0" fmla="*/ 306998 h 1506141"/>
              <a:gd name="connsiteX1" fmla="*/ 9165400 w 9212902"/>
              <a:gd name="connsiteY1" fmla="*/ 306998 h 1506141"/>
              <a:gd name="connsiteX2" fmla="*/ 9212902 w 9212902"/>
              <a:gd name="connsiteY2" fmla="*/ 1230525 h 1506141"/>
              <a:gd name="connsiteX3" fmla="*/ 0 w 9212902"/>
              <a:gd name="connsiteY3" fmla="*/ 1503905 h 1506141"/>
              <a:gd name="connsiteX4" fmla="*/ 21400 w 9212902"/>
              <a:gd name="connsiteY4" fmla="*/ 306998 h 1506141"/>
              <a:gd name="connsiteX0" fmla="*/ 21400 w 9212902"/>
              <a:gd name="connsiteY0" fmla="*/ 336904 h 1536047"/>
              <a:gd name="connsiteX1" fmla="*/ 9165400 w 9212902"/>
              <a:gd name="connsiteY1" fmla="*/ 336904 h 1536047"/>
              <a:gd name="connsiteX2" fmla="*/ 9212902 w 9212902"/>
              <a:gd name="connsiteY2" fmla="*/ 1260431 h 1536047"/>
              <a:gd name="connsiteX3" fmla="*/ 0 w 9212902"/>
              <a:gd name="connsiteY3" fmla="*/ 1533811 h 1536047"/>
              <a:gd name="connsiteX4" fmla="*/ 21400 w 9212902"/>
              <a:gd name="connsiteY4" fmla="*/ 336904 h 1536047"/>
              <a:gd name="connsiteX0" fmla="*/ 21400 w 9212902"/>
              <a:gd name="connsiteY0" fmla="*/ 336904 h 1518081"/>
              <a:gd name="connsiteX1" fmla="*/ 9165400 w 9212902"/>
              <a:gd name="connsiteY1" fmla="*/ 336904 h 1518081"/>
              <a:gd name="connsiteX2" fmla="*/ 9212902 w 9212902"/>
              <a:gd name="connsiteY2" fmla="*/ 1260431 h 1518081"/>
              <a:gd name="connsiteX3" fmla="*/ 0 w 9212902"/>
              <a:gd name="connsiteY3" fmla="*/ 1422748 h 1518081"/>
              <a:gd name="connsiteX4" fmla="*/ 21400 w 9212902"/>
              <a:gd name="connsiteY4" fmla="*/ 336904 h 1518081"/>
              <a:gd name="connsiteX0" fmla="*/ 21400 w 9212902"/>
              <a:gd name="connsiteY0" fmla="*/ 336904 h 1526973"/>
              <a:gd name="connsiteX1" fmla="*/ 9165400 w 9212902"/>
              <a:gd name="connsiteY1" fmla="*/ 336904 h 1526973"/>
              <a:gd name="connsiteX2" fmla="*/ 9212902 w 9212902"/>
              <a:gd name="connsiteY2" fmla="*/ 1260431 h 1526973"/>
              <a:gd name="connsiteX3" fmla="*/ 0 w 9212902"/>
              <a:gd name="connsiteY3" fmla="*/ 1422748 h 1526973"/>
              <a:gd name="connsiteX4" fmla="*/ 21400 w 9212902"/>
              <a:gd name="connsiteY4" fmla="*/ 336904 h 1526973"/>
              <a:gd name="connsiteX0" fmla="*/ 21400 w 9212902"/>
              <a:gd name="connsiteY0" fmla="*/ 336904 h 1422748"/>
              <a:gd name="connsiteX1" fmla="*/ 9165400 w 9212902"/>
              <a:gd name="connsiteY1" fmla="*/ 336904 h 1422748"/>
              <a:gd name="connsiteX2" fmla="*/ 9212902 w 9212902"/>
              <a:gd name="connsiteY2" fmla="*/ 1260431 h 1422748"/>
              <a:gd name="connsiteX3" fmla="*/ 0 w 9212902"/>
              <a:gd name="connsiteY3" fmla="*/ 1422748 h 1422748"/>
              <a:gd name="connsiteX4" fmla="*/ 21400 w 9212902"/>
              <a:gd name="connsiteY4" fmla="*/ 336904 h 1422748"/>
              <a:gd name="connsiteX0" fmla="*/ 21400 w 9212902"/>
              <a:gd name="connsiteY0" fmla="*/ 336904 h 1422748"/>
              <a:gd name="connsiteX1" fmla="*/ 9165400 w 9212902"/>
              <a:gd name="connsiteY1" fmla="*/ 336904 h 1422748"/>
              <a:gd name="connsiteX2" fmla="*/ 9212902 w 9212902"/>
              <a:gd name="connsiteY2" fmla="*/ 1260431 h 1422748"/>
              <a:gd name="connsiteX3" fmla="*/ 0 w 9212902"/>
              <a:gd name="connsiteY3" fmla="*/ 1422748 h 1422748"/>
              <a:gd name="connsiteX4" fmla="*/ 21400 w 9212902"/>
              <a:gd name="connsiteY4" fmla="*/ 336904 h 1422748"/>
              <a:gd name="connsiteX0" fmla="*/ 21400 w 9212902"/>
              <a:gd name="connsiteY0" fmla="*/ 336904 h 1422748"/>
              <a:gd name="connsiteX1" fmla="*/ 9165400 w 9212902"/>
              <a:gd name="connsiteY1" fmla="*/ 336904 h 1422748"/>
              <a:gd name="connsiteX2" fmla="*/ 9212902 w 9212902"/>
              <a:gd name="connsiteY2" fmla="*/ 1260431 h 1422748"/>
              <a:gd name="connsiteX3" fmla="*/ 0 w 9212902"/>
              <a:gd name="connsiteY3" fmla="*/ 1422748 h 1422748"/>
              <a:gd name="connsiteX4" fmla="*/ 21400 w 9212902"/>
              <a:gd name="connsiteY4" fmla="*/ 336904 h 1422748"/>
              <a:gd name="connsiteX0" fmla="*/ 21400 w 9212902"/>
              <a:gd name="connsiteY0" fmla="*/ 336904 h 1422748"/>
              <a:gd name="connsiteX1" fmla="*/ 9165400 w 9212902"/>
              <a:gd name="connsiteY1" fmla="*/ 336904 h 1422748"/>
              <a:gd name="connsiteX2" fmla="*/ 9212902 w 9212902"/>
              <a:gd name="connsiteY2" fmla="*/ 1260431 h 1422748"/>
              <a:gd name="connsiteX3" fmla="*/ 0 w 9212902"/>
              <a:gd name="connsiteY3" fmla="*/ 1422748 h 1422748"/>
              <a:gd name="connsiteX4" fmla="*/ 21400 w 9212902"/>
              <a:gd name="connsiteY4" fmla="*/ 336904 h 1422748"/>
              <a:gd name="connsiteX0" fmla="*/ 21400 w 9165400"/>
              <a:gd name="connsiteY0" fmla="*/ 336904 h 1422748"/>
              <a:gd name="connsiteX1" fmla="*/ 9165400 w 9165400"/>
              <a:gd name="connsiteY1" fmla="*/ 336904 h 1422748"/>
              <a:gd name="connsiteX2" fmla="*/ 9158311 w 9165400"/>
              <a:gd name="connsiteY2" fmla="*/ 1260431 h 1422748"/>
              <a:gd name="connsiteX3" fmla="*/ 0 w 9165400"/>
              <a:gd name="connsiteY3" fmla="*/ 1422748 h 1422748"/>
              <a:gd name="connsiteX4" fmla="*/ 21400 w 9165400"/>
              <a:gd name="connsiteY4" fmla="*/ 336904 h 1422748"/>
              <a:gd name="connsiteX0" fmla="*/ 21400 w 9165400"/>
              <a:gd name="connsiteY0" fmla="*/ 336904 h 1339992"/>
              <a:gd name="connsiteX1" fmla="*/ 9165400 w 9165400"/>
              <a:gd name="connsiteY1" fmla="*/ 336904 h 1339992"/>
              <a:gd name="connsiteX2" fmla="*/ 9158311 w 9165400"/>
              <a:gd name="connsiteY2" fmla="*/ 1260431 h 1339992"/>
              <a:gd name="connsiteX3" fmla="*/ 0 w 9165400"/>
              <a:gd name="connsiteY3" fmla="*/ 1327552 h 1339992"/>
              <a:gd name="connsiteX4" fmla="*/ 21400 w 9165400"/>
              <a:gd name="connsiteY4" fmla="*/ 336904 h 1339992"/>
              <a:gd name="connsiteX0" fmla="*/ 21400 w 9165400"/>
              <a:gd name="connsiteY0" fmla="*/ 336904 h 1333273"/>
              <a:gd name="connsiteX1" fmla="*/ 9165400 w 9165400"/>
              <a:gd name="connsiteY1" fmla="*/ 336904 h 1333273"/>
              <a:gd name="connsiteX2" fmla="*/ 9158311 w 9165400"/>
              <a:gd name="connsiteY2" fmla="*/ 1260431 h 1333273"/>
              <a:gd name="connsiteX3" fmla="*/ 0 w 9165400"/>
              <a:gd name="connsiteY3" fmla="*/ 1248221 h 1333273"/>
              <a:gd name="connsiteX4" fmla="*/ 21400 w 9165400"/>
              <a:gd name="connsiteY4" fmla="*/ 336904 h 1333273"/>
              <a:gd name="connsiteX0" fmla="*/ 7752 w 9151752"/>
              <a:gd name="connsiteY0" fmla="*/ 336904 h 1328693"/>
              <a:gd name="connsiteX1" fmla="*/ 9151752 w 9151752"/>
              <a:gd name="connsiteY1" fmla="*/ 336904 h 1328693"/>
              <a:gd name="connsiteX2" fmla="*/ 9144663 w 9151752"/>
              <a:gd name="connsiteY2" fmla="*/ 1260431 h 1328693"/>
              <a:gd name="connsiteX3" fmla="*/ 0 w 9151752"/>
              <a:gd name="connsiteY3" fmla="*/ 1184757 h 1328693"/>
              <a:gd name="connsiteX4" fmla="*/ 7752 w 9151752"/>
              <a:gd name="connsiteY4" fmla="*/ 336904 h 1328693"/>
              <a:gd name="connsiteX0" fmla="*/ 21400 w 9165400"/>
              <a:gd name="connsiteY0" fmla="*/ 336904 h 1334520"/>
              <a:gd name="connsiteX1" fmla="*/ 9165400 w 9165400"/>
              <a:gd name="connsiteY1" fmla="*/ 336904 h 1334520"/>
              <a:gd name="connsiteX2" fmla="*/ 9158311 w 9165400"/>
              <a:gd name="connsiteY2" fmla="*/ 1260431 h 1334520"/>
              <a:gd name="connsiteX3" fmla="*/ 0 w 9165400"/>
              <a:gd name="connsiteY3" fmla="*/ 1264088 h 1334520"/>
              <a:gd name="connsiteX4" fmla="*/ 21400 w 9165400"/>
              <a:gd name="connsiteY4" fmla="*/ 336904 h 1334520"/>
              <a:gd name="connsiteX0" fmla="*/ 21400 w 9165400"/>
              <a:gd name="connsiteY0" fmla="*/ 336904 h 1373361"/>
              <a:gd name="connsiteX1" fmla="*/ 9165400 w 9165400"/>
              <a:gd name="connsiteY1" fmla="*/ 336904 h 1373361"/>
              <a:gd name="connsiteX2" fmla="*/ 9158311 w 9165400"/>
              <a:gd name="connsiteY2" fmla="*/ 1260431 h 1373361"/>
              <a:gd name="connsiteX3" fmla="*/ 0 w 9165400"/>
              <a:gd name="connsiteY3" fmla="*/ 1264088 h 1373361"/>
              <a:gd name="connsiteX4" fmla="*/ 21400 w 9165400"/>
              <a:gd name="connsiteY4" fmla="*/ 336904 h 1373361"/>
              <a:gd name="connsiteX0" fmla="*/ 21400 w 9165400"/>
              <a:gd name="connsiteY0" fmla="*/ 336904 h 1299818"/>
              <a:gd name="connsiteX1" fmla="*/ 9165400 w 9165400"/>
              <a:gd name="connsiteY1" fmla="*/ 336904 h 1299818"/>
              <a:gd name="connsiteX2" fmla="*/ 9158311 w 9165400"/>
              <a:gd name="connsiteY2" fmla="*/ 1260431 h 1299818"/>
              <a:gd name="connsiteX3" fmla="*/ 0 w 9165400"/>
              <a:gd name="connsiteY3" fmla="*/ 1264088 h 1299818"/>
              <a:gd name="connsiteX4" fmla="*/ 21400 w 9165400"/>
              <a:gd name="connsiteY4" fmla="*/ 336904 h 1299818"/>
              <a:gd name="connsiteX0" fmla="*/ 21400 w 9165400"/>
              <a:gd name="connsiteY0" fmla="*/ 336904 h 1276044"/>
              <a:gd name="connsiteX1" fmla="*/ 9165400 w 9165400"/>
              <a:gd name="connsiteY1" fmla="*/ 336904 h 1276044"/>
              <a:gd name="connsiteX2" fmla="*/ 9158311 w 9165400"/>
              <a:gd name="connsiteY2" fmla="*/ 1260431 h 1276044"/>
              <a:gd name="connsiteX3" fmla="*/ 0 w 9165400"/>
              <a:gd name="connsiteY3" fmla="*/ 1264088 h 1276044"/>
              <a:gd name="connsiteX4" fmla="*/ 21400 w 9165400"/>
              <a:gd name="connsiteY4" fmla="*/ 336904 h 1276044"/>
              <a:gd name="connsiteX0" fmla="*/ 21400 w 9165400"/>
              <a:gd name="connsiteY0" fmla="*/ 336904 h 1293564"/>
              <a:gd name="connsiteX1" fmla="*/ 9165400 w 9165400"/>
              <a:gd name="connsiteY1" fmla="*/ 336904 h 1293564"/>
              <a:gd name="connsiteX2" fmla="*/ 9158311 w 9165400"/>
              <a:gd name="connsiteY2" fmla="*/ 1260431 h 1293564"/>
              <a:gd name="connsiteX3" fmla="*/ 0 w 9165400"/>
              <a:gd name="connsiteY3" fmla="*/ 1264088 h 1293564"/>
              <a:gd name="connsiteX4" fmla="*/ 21400 w 9165400"/>
              <a:gd name="connsiteY4" fmla="*/ 336904 h 1293564"/>
              <a:gd name="connsiteX0" fmla="*/ 21400 w 9165400"/>
              <a:gd name="connsiteY0" fmla="*/ 368628 h 1325286"/>
              <a:gd name="connsiteX1" fmla="*/ 9165400 w 9165400"/>
              <a:gd name="connsiteY1" fmla="*/ 368628 h 1325286"/>
              <a:gd name="connsiteX2" fmla="*/ 9158311 w 9165400"/>
              <a:gd name="connsiteY2" fmla="*/ 1292155 h 1325286"/>
              <a:gd name="connsiteX3" fmla="*/ 0 w 9165400"/>
              <a:gd name="connsiteY3" fmla="*/ 1295812 h 1325286"/>
              <a:gd name="connsiteX4" fmla="*/ 21400 w 9165400"/>
              <a:gd name="connsiteY4" fmla="*/ 368628 h 1325286"/>
              <a:gd name="connsiteX0" fmla="*/ 1506 w 9145506"/>
              <a:gd name="connsiteY0" fmla="*/ 368628 h 1322662"/>
              <a:gd name="connsiteX1" fmla="*/ 9145506 w 9145506"/>
              <a:gd name="connsiteY1" fmla="*/ 368628 h 1322662"/>
              <a:gd name="connsiteX2" fmla="*/ 9138417 w 9145506"/>
              <a:gd name="connsiteY2" fmla="*/ 1292155 h 1322662"/>
              <a:gd name="connsiteX3" fmla="*/ 8155 w 9145506"/>
              <a:gd name="connsiteY3" fmla="*/ 1269725 h 1322662"/>
              <a:gd name="connsiteX4" fmla="*/ 1506 w 9145506"/>
              <a:gd name="connsiteY4" fmla="*/ 368628 h 1322662"/>
              <a:gd name="connsiteX0" fmla="*/ 1506 w 9145506"/>
              <a:gd name="connsiteY0" fmla="*/ 368628 h 1329397"/>
              <a:gd name="connsiteX1" fmla="*/ 9145506 w 9145506"/>
              <a:gd name="connsiteY1" fmla="*/ 368628 h 1329397"/>
              <a:gd name="connsiteX2" fmla="*/ 9138417 w 9145506"/>
              <a:gd name="connsiteY2" fmla="*/ 1292155 h 1329397"/>
              <a:gd name="connsiteX3" fmla="*/ 8155 w 9145506"/>
              <a:gd name="connsiteY3" fmla="*/ 1269725 h 1329397"/>
              <a:gd name="connsiteX4" fmla="*/ 1506 w 9145506"/>
              <a:gd name="connsiteY4" fmla="*/ 368628 h 1329397"/>
              <a:gd name="connsiteX0" fmla="*/ 1506 w 9145506"/>
              <a:gd name="connsiteY0" fmla="*/ 368628 h 1332082"/>
              <a:gd name="connsiteX1" fmla="*/ 9145506 w 9145506"/>
              <a:gd name="connsiteY1" fmla="*/ 368628 h 1332082"/>
              <a:gd name="connsiteX2" fmla="*/ 9138417 w 9145506"/>
              <a:gd name="connsiteY2" fmla="*/ 1292155 h 1332082"/>
              <a:gd name="connsiteX3" fmla="*/ 8155 w 9145506"/>
              <a:gd name="connsiteY3" fmla="*/ 1269725 h 1332082"/>
              <a:gd name="connsiteX4" fmla="*/ 1506 w 9145506"/>
              <a:gd name="connsiteY4" fmla="*/ 368628 h 1332082"/>
              <a:gd name="connsiteX0" fmla="*/ 1506 w 9145506"/>
              <a:gd name="connsiteY0" fmla="*/ 368628 h 1302598"/>
              <a:gd name="connsiteX1" fmla="*/ 9145506 w 9145506"/>
              <a:gd name="connsiteY1" fmla="*/ 368628 h 1302598"/>
              <a:gd name="connsiteX2" fmla="*/ 9138417 w 9145506"/>
              <a:gd name="connsiteY2" fmla="*/ 1292155 h 1302598"/>
              <a:gd name="connsiteX3" fmla="*/ 8155 w 9145506"/>
              <a:gd name="connsiteY3" fmla="*/ 1269725 h 1302598"/>
              <a:gd name="connsiteX4" fmla="*/ 1506 w 9145506"/>
              <a:gd name="connsiteY4" fmla="*/ 368628 h 1302598"/>
              <a:gd name="connsiteX0" fmla="*/ 1506 w 9145506"/>
              <a:gd name="connsiteY0" fmla="*/ 368628 h 1293442"/>
              <a:gd name="connsiteX1" fmla="*/ 9145506 w 9145506"/>
              <a:gd name="connsiteY1" fmla="*/ 368628 h 1293442"/>
              <a:gd name="connsiteX2" fmla="*/ 9138417 w 9145506"/>
              <a:gd name="connsiteY2" fmla="*/ 1292155 h 1293442"/>
              <a:gd name="connsiteX3" fmla="*/ 8155 w 9145506"/>
              <a:gd name="connsiteY3" fmla="*/ 1269725 h 1293442"/>
              <a:gd name="connsiteX4" fmla="*/ 1506 w 9145506"/>
              <a:gd name="connsiteY4" fmla="*/ 368628 h 1293442"/>
              <a:gd name="connsiteX0" fmla="*/ 1506 w 9145506"/>
              <a:gd name="connsiteY0" fmla="*/ 368628 h 1292155"/>
              <a:gd name="connsiteX1" fmla="*/ 9145506 w 9145506"/>
              <a:gd name="connsiteY1" fmla="*/ 368628 h 1292155"/>
              <a:gd name="connsiteX2" fmla="*/ 9138417 w 9145506"/>
              <a:gd name="connsiteY2" fmla="*/ 1292155 h 1292155"/>
              <a:gd name="connsiteX3" fmla="*/ 8155 w 9145506"/>
              <a:gd name="connsiteY3" fmla="*/ 1269725 h 1292155"/>
              <a:gd name="connsiteX4" fmla="*/ 1506 w 9145506"/>
              <a:gd name="connsiteY4" fmla="*/ 368628 h 1292155"/>
              <a:gd name="connsiteX0" fmla="*/ 1506 w 9145506"/>
              <a:gd name="connsiteY0" fmla="*/ 368628 h 1292155"/>
              <a:gd name="connsiteX1" fmla="*/ 9145506 w 9145506"/>
              <a:gd name="connsiteY1" fmla="*/ 368628 h 1292155"/>
              <a:gd name="connsiteX2" fmla="*/ 9138417 w 9145506"/>
              <a:gd name="connsiteY2" fmla="*/ 1292155 h 1292155"/>
              <a:gd name="connsiteX3" fmla="*/ 8155 w 9145506"/>
              <a:gd name="connsiteY3" fmla="*/ 1269725 h 1292155"/>
              <a:gd name="connsiteX4" fmla="*/ 1506 w 9145506"/>
              <a:gd name="connsiteY4" fmla="*/ 368628 h 1292155"/>
              <a:gd name="connsiteX0" fmla="*/ 1506 w 9145506"/>
              <a:gd name="connsiteY0" fmla="*/ 341299 h 1264826"/>
              <a:gd name="connsiteX1" fmla="*/ 9145506 w 9145506"/>
              <a:gd name="connsiteY1" fmla="*/ 341299 h 1264826"/>
              <a:gd name="connsiteX2" fmla="*/ 9138417 w 9145506"/>
              <a:gd name="connsiteY2" fmla="*/ 1264826 h 1264826"/>
              <a:gd name="connsiteX3" fmla="*/ 8155 w 9145506"/>
              <a:gd name="connsiteY3" fmla="*/ 1242396 h 1264826"/>
              <a:gd name="connsiteX4" fmla="*/ 1506 w 9145506"/>
              <a:gd name="connsiteY4" fmla="*/ 341299 h 1264826"/>
              <a:gd name="connsiteX0" fmla="*/ 1506 w 9145506"/>
              <a:gd name="connsiteY0" fmla="*/ 351968 h 1275495"/>
              <a:gd name="connsiteX1" fmla="*/ 9145506 w 9145506"/>
              <a:gd name="connsiteY1" fmla="*/ 351968 h 1275495"/>
              <a:gd name="connsiteX2" fmla="*/ 9138417 w 9145506"/>
              <a:gd name="connsiteY2" fmla="*/ 1275495 h 1275495"/>
              <a:gd name="connsiteX3" fmla="*/ 8155 w 9145506"/>
              <a:gd name="connsiteY3" fmla="*/ 1253065 h 1275495"/>
              <a:gd name="connsiteX4" fmla="*/ 1506 w 9145506"/>
              <a:gd name="connsiteY4" fmla="*/ 351968 h 1275495"/>
              <a:gd name="connsiteX0" fmla="*/ 1506 w 9145506"/>
              <a:gd name="connsiteY0" fmla="*/ 407535 h 1331062"/>
              <a:gd name="connsiteX1" fmla="*/ 9145506 w 9145506"/>
              <a:gd name="connsiteY1" fmla="*/ 407535 h 1331062"/>
              <a:gd name="connsiteX2" fmla="*/ 9138417 w 9145506"/>
              <a:gd name="connsiteY2" fmla="*/ 1331062 h 1331062"/>
              <a:gd name="connsiteX3" fmla="*/ 8155 w 9145506"/>
              <a:gd name="connsiteY3" fmla="*/ 1308632 h 1331062"/>
              <a:gd name="connsiteX4" fmla="*/ 1506 w 9145506"/>
              <a:gd name="connsiteY4" fmla="*/ 407535 h 133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5506" h="1331062">
                <a:moveTo>
                  <a:pt x="1506" y="407535"/>
                </a:moveTo>
                <a:cubicBezTo>
                  <a:pt x="2856556" y="-880714"/>
                  <a:pt x="5616857" y="1385859"/>
                  <a:pt x="9145506" y="407535"/>
                </a:cubicBezTo>
                <a:lnTo>
                  <a:pt x="9138417" y="1331062"/>
                </a:lnTo>
                <a:lnTo>
                  <a:pt x="8155" y="1308632"/>
                </a:lnTo>
                <a:cubicBezTo>
                  <a:pt x="15288" y="999571"/>
                  <a:pt x="-5627" y="716596"/>
                  <a:pt x="1506" y="407535"/>
                </a:cubicBezTo>
                <a:close/>
              </a:path>
            </a:pathLst>
          </a:custGeom>
          <a:solidFill>
            <a:srgbClr val="E12444"/>
          </a:solidFill>
          <a:ln>
            <a:solidFill>
              <a:srgbClr val="E12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6" t="85142" r="29177" b="5696"/>
          <a:stretch/>
        </p:blipFill>
        <p:spPr bwMode="auto">
          <a:xfrm>
            <a:off x="7626204" y="5866310"/>
            <a:ext cx="2461802" cy="893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5"/>
          <a:stretch>
            <a:fillRect/>
          </a:stretch>
        </p:blipFill>
        <p:spPr>
          <a:xfrm>
            <a:off x="1685412" y="188568"/>
            <a:ext cx="1260168" cy="9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2045460" y="1547932"/>
            <a:ext cx="810108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Conta de Participante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:  saldo individualizado de cada participante, constituído pelas contribuições Normais, Extraordinárias e recursos eventualmente portados de outra entidade de previdência complementar, que servirá de base para o cálculo dos benefícios previstos pelo Plano. 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Instituidor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: a Associação Cultural, Recreativa e Social da Indústria de Madeira, Celulose, Química e Serviços Portuários Vinculados às Atividades destes Segmentos no Território Nacional – ACRICEL.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Participante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:  pessoa física, associada da ACRICEL e inscrita no Plano </a:t>
            </a:r>
            <a:r>
              <a:rPr lang="pt-BR" dirty="0" err="1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ACRICELPrev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. 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Participante Assistido ou Assistido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:  participante ou beneficiário em gozo de benefício assegurado pelo Plano.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66800" y="637201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Definições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2045460" y="1538748"/>
            <a:ext cx="810108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Participante Ativo: 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participante que não esteja em gozo de benefício assegurado pelo Plano.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Participante Vinculado: 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participante optante pelo Benefício Proporcional Diferido, que não esteja em gozo de benefício.</a:t>
            </a:r>
          </a:p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Plano de Custeio: 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documento atuarial onde consta, em conformidade com os critérios fixados pelos órgãos competentes, o nível de contribuição dos Participantes, necessário à constituição das reservas garantidoras de benefícios, provisões e à cobertura das demais despesas.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66800" y="637201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Definições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14548" r="19425" b="5672"/>
          <a:stretch/>
        </p:blipFill>
        <p:spPr bwMode="auto">
          <a:xfrm>
            <a:off x="1523999" y="-1"/>
            <a:ext cx="9180000" cy="688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5372" y="701259"/>
            <a:ext cx="658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Custeio</a:t>
            </a:r>
          </a:p>
        </p:txBody>
      </p:sp>
    </p:spTree>
    <p:extLst>
      <p:ext uri="{BB962C8B-B14F-4D97-AF65-F5344CB8AC3E}">
        <p14:creationId xmlns:p14="http://schemas.microsoft.com/office/powerpoint/2010/main" val="34096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6" y="638629"/>
            <a:ext cx="5929814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Contribuições de Participante</a:t>
            </a: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2045460" y="1321084"/>
            <a:ext cx="810108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5E6062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Contribuição Normal (facultativa e mensal) – 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Valor livremente escolhido, observado o </a:t>
            </a:r>
            <a:r>
              <a:rPr lang="pt-BR" u="sng" dirty="0">
                <a:solidFill>
                  <a:srgbClr val="5E6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okia Pure Text Light" panose="020B0304040602060303" pitchFamily="34" charset="0"/>
                <a:cs typeface="Nokia Pure Text Light" panose="020B0304040602060303" pitchFamily="34" charset="0"/>
              </a:rPr>
              <a:t>mínimo de R$ 76,14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 (atualizado anualmente no mês de dezembro, de acordo com a variação do INPC/ IBGE).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5E6062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Contribuição Extraordinária (facultativa) – 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Valor livremente escolhido.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srgbClr val="5E6062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Contribuição Adicional de Risco (facultativa e mensal) – </a:t>
            </a:r>
            <a:r>
              <a:rPr lang="pt-BR" alt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Destinada à contratação da Parcela Adicional de Risco junto a companhia seguradora.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5E6062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Contribuição Administrativa (mensal e obrigatória) – 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Valor correspondente a 0,10% ao ano sobre o Saldo de Conta de Participante, conforme aprovado pelos Participantes em </a:t>
            </a:r>
            <a:r>
              <a:rPr lang="pt-BR" dirty="0" err="1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Assembléia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 Geral.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24000" y="6309385"/>
            <a:ext cx="180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Referência: Junho/2018</a:t>
            </a:r>
          </a:p>
        </p:txBody>
      </p: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2045460" y="1348809"/>
            <a:ext cx="8101080" cy="484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5E6062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Importante!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SUSPENSÃO – 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É facultado ao Participante, mediante requerimento escrito dirigido ao MultiBRA, suspender por </a:t>
            </a:r>
            <a:r>
              <a:rPr lang="pt-BR" u="sng" dirty="0">
                <a:solidFill>
                  <a:srgbClr val="5E6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okia Pure Text Light" panose="020B0304040602060303" pitchFamily="34" charset="0"/>
                <a:cs typeface="Nokia Pure Text Light" panose="020B0304040602060303" pitchFamily="34" charset="0"/>
              </a:rPr>
              <a:t>no máximo, 180 dias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, a qualquer momento, o pagamento da Contribuição Normal e/ou da Contribuição Adicional de Risco, se houver. </a:t>
            </a:r>
          </a:p>
          <a:p>
            <a:pPr algn="just">
              <a:lnSpc>
                <a:spcPct val="150000"/>
              </a:lnSpc>
            </a:pPr>
            <a:endParaRPr lang="pt-BR" sz="800" dirty="0">
              <a:solidFill>
                <a:srgbClr val="5E6062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CANCELAMENTO –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 É facultado ao Participante, mediante requerimento escrito dirigido ao MultiBRA, o cancelamento de sua inscrição no Plano, cancelando automaticamente a inscrição de seus beneficiários. Neste caso, ele poderá optar pelos institutos de Portabilidade ou Resgate. </a:t>
            </a:r>
          </a:p>
          <a:p>
            <a:pPr algn="just">
              <a:lnSpc>
                <a:spcPct val="150000"/>
              </a:lnSpc>
            </a:pPr>
            <a:endParaRPr lang="pt-BR" sz="800" dirty="0">
              <a:solidFill>
                <a:srgbClr val="5E6062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alt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CONTRIBUIÇÃO ASSISTIDO – </a:t>
            </a:r>
            <a:r>
              <a:rPr lang="pt-BR" alt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É facultado ao Assistido o pagamento de Contribuições Extraordinárias para incremento de suas reservas individuais.</a:t>
            </a: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966426" y="638629"/>
            <a:ext cx="5929814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Contribuições de Participante</a:t>
            </a:r>
          </a:p>
        </p:txBody>
      </p:sp>
    </p:spTree>
    <p:extLst>
      <p:ext uri="{BB962C8B-B14F-4D97-AF65-F5344CB8AC3E}">
        <p14:creationId xmlns:p14="http://schemas.microsoft.com/office/powerpoint/2010/main" val="11265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4445" r="19875" b="6000"/>
          <a:stretch/>
        </p:blipFill>
        <p:spPr bwMode="auto">
          <a:xfrm>
            <a:off x="1498424" y="-54830"/>
            <a:ext cx="9180000" cy="69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845372" y="701259"/>
            <a:ext cx="6581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bg1"/>
                </a:solidFill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Benefícios</a:t>
            </a:r>
          </a:p>
        </p:txBody>
      </p:sp>
    </p:spTree>
    <p:extLst>
      <p:ext uri="{BB962C8B-B14F-4D97-AF65-F5344CB8AC3E}">
        <p14:creationId xmlns:p14="http://schemas.microsoft.com/office/powerpoint/2010/main" val="34756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7" y="638629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Benefícios / Institutos</a:t>
            </a:r>
          </a:p>
        </p:txBody>
      </p: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495520" y="1988808"/>
          <a:ext cx="7020936" cy="270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4059"/>
                <a:gridCol w="4606877"/>
              </a:tblGrid>
              <a:tr h="412398">
                <a:tc>
                  <a:txBody>
                    <a:bodyPr/>
                    <a:lstStyle/>
                    <a:p>
                      <a:pPr marL="72000"/>
                      <a:r>
                        <a:rPr lang="pt-BR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 se eu...</a:t>
                      </a:r>
                      <a:endParaRPr lang="pt-BR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pt-BR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Benefícios do Plano </a:t>
                      </a:r>
                      <a:r>
                        <a:rPr lang="pt-BR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ACRICELPrev</a:t>
                      </a:r>
                      <a:endParaRPr lang="pt-BR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768">
                <a:tc>
                  <a:txBody>
                    <a:bodyPr/>
                    <a:lstStyle/>
                    <a:p>
                      <a:pPr marL="72000"/>
                      <a:r>
                        <a:rPr lang="pt-BR" b="1" i="1" dirty="0" smtClean="0">
                          <a:solidFill>
                            <a:srgbClr val="E12444"/>
                          </a:solidFill>
                        </a:rPr>
                        <a:t>Rescindir o vínculo associativo com a ACRICEL?</a:t>
                      </a:r>
                      <a:endParaRPr lang="pt-BR" b="1" i="1" dirty="0">
                        <a:solidFill>
                          <a:srgbClr val="E12444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pt-BR" sz="18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Benefício Proporcional Diferido </a:t>
                      </a:r>
                    </a:p>
                    <a:p>
                      <a:pPr marL="72000"/>
                      <a:r>
                        <a:rPr lang="pt-BR" sz="18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Portabilidade </a:t>
                      </a:r>
                    </a:p>
                    <a:p>
                      <a:pPr marL="72000"/>
                      <a:r>
                        <a:rPr lang="pt-BR" sz="18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 Resgate </a:t>
                      </a:r>
                      <a:endParaRPr lang="pt-BR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98">
                <a:tc>
                  <a:txBody>
                    <a:bodyPr/>
                    <a:lstStyle/>
                    <a:p>
                      <a:pPr marL="72000"/>
                      <a:r>
                        <a:rPr lang="pt-BR" b="1" i="1" dirty="0" smtClean="0">
                          <a:solidFill>
                            <a:srgbClr val="E12444"/>
                          </a:solidFill>
                        </a:rPr>
                        <a:t>Me aposentar?</a:t>
                      </a:r>
                      <a:endParaRPr lang="pt-BR" b="1" i="1" dirty="0">
                        <a:solidFill>
                          <a:srgbClr val="E12444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Aposentadoria Normal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98">
                <a:tc>
                  <a:txBody>
                    <a:bodyPr/>
                    <a:lstStyle/>
                    <a:p>
                      <a:pPr marL="72000"/>
                      <a:r>
                        <a:rPr lang="pt-BR" b="1" i="1" dirty="0" smtClean="0">
                          <a:solidFill>
                            <a:srgbClr val="E12444"/>
                          </a:solidFill>
                        </a:rPr>
                        <a:t>Me invalidar?</a:t>
                      </a:r>
                      <a:endParaRPr lang="pt-BR" b="1" i="1" dirty="0">
                        <a:solidFill>
                          <a:srgbClr val="E12444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Aposentadoria por Invalidez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398">
                <a:tc>
                  <a:txBody>
                    <a:bodyPr/>
                    <a:lstStyle/>
                    <a:p>
                      <a:pPr marL="72000"/>
                      <a:r>
                        <a:rPr lang="pt-BR" b="1" i="1" dirty="0" smtClean="0">
                          <a:solidFill>
                            <a:srgbClr val="E12444"/>
                          </a:solidFill>
                        </a:rPr>
                        <a:t>Falecer?</a:t>
                      </a:r>
                      <a:endParaRPr lang="pt-BR" b="1" i="1" dirty="0">
                        <a:solidFill>
                          <a:srgbClr val="E12444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2000"/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Pensão</a:t>
                      </a:r>
                      <a:r>
                        <a:rPr lang="pt-BR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por Morte</a:t>
                      </a:r>
                      <a:endParaRPr lang="pt-B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9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7" y="638629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Benefícios</a:t>
            </a: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2045461" y="1402595"/>
            <a:ext cx="8101080" cy="40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600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5E6062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Aposentadoria Normal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E12444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Elegibilidade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C00000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/>
            <a:endParaRPr lang="pt-BR" dirty="0">
              <a:solidFill>
                <a:srgbClr val="5E6062"/>
              </a:solidFill>
              <a:latin typeface="+mj-lt"/>
            </a:endParaRPr>
          </a:p>
          <a:p>
            <a:pPr algn="just"/>
            <a:endParaRPr lang="pt-BR" dirty="0">
              <a:solidFill>
                <a:srgbClr val="5E6062"/>
              </a:solidFill>
              <a:latin typeface="+mj-lt"/>
            </a:endParaRPr>
          </a:p>
          <a:p>
            <a:pPr algn="just"/>
            <a:endParaRPr lang="pt-BR" dirty="0">
              <a:solidFill>
                <a:srgbClr val="5E6062"/>
              </a:solidFill>
              <a:latin typeface="+mj-lt"/>
            </a:endParaRPr>
          </a:p>
          <a:p>
            <a:pPr algn="just"/>
            <a:r>
              <a:rPr lang="pt-BR" b="1" dirty="0">
                <a:solidFill>
                  <a:srgbClr val="E12444"/>
                </a:solidFill>
                <a:latin typeface="+mj-lt"/>
              </a:rPr>
              <a:t>Valor do Benefício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Será calculado sobre 100% do saldo da Conta de Participante.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4211238" y="2273534"/>
            <a:ext cx="3865027" cy="1515514"/>
          </a:xfrm>
          <a:prstGeom prst="roundRect">
            <a:avLst/>
          </a:prstGeom>
          <a:solidFill>
            <a:srgbClr val="E6E6E6"/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B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b="1" spc="-25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Nokia Pure Text"/>
                <a:cs typeface="Times New Roman"/>
              </a:rPr>
              <a:t>Elegibilidade</a:t>
            </a:r>
          </a:p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okia Pure Text"/>
                <a:cs typeface="Times New Roman"/>
              </a:rPr>
              <a:t>Idade definida no momento da adesão ao Plano*</a:t>
            </a:r>
          </a:p>
        </p:txBody>
      </p: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66427" y="5949337"/>
            <a:ext cx="36630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*A idade pode ser alterada uma vez por ano.</a:t>
            </a:r>
          </a:p>
        </p:txBody>
      </p:sp>
    </p:spTree>
    <p:extLst>
      <p:ext uri="{BB962C8B-B14F-4D97-AF65-F5344CB8AC3E}">
        <p14:creationId xmlns:p14="http://schemas.microsoft.com/office/powerpoint/2010/main" val="34254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6" y="638629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Benefícios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45460" y="1448736"/>
            <a:ext cx="8151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E12444"/>
                </a:solidFill>
                <a:latin typeface="+mj-lt"/>
              </a:rPr>
              <a:t>Formas de Pagamento</a:t>
            </a:r>
            <a:endParaRPr lang="pt-BR" sz="2000" dirty="0">
              <a:solidFill>
                <a:srgbClr val="E12444"/>
              </a:solidFill>
              <a:latin typeface="+mj-lt"/>
            </a:endParaRPr>
          </a:p>
        </p:txBody>
      </p:sp>
      <p:pic>
        <p:nvPicPr>
          <p:cNvPr id="28" name="Imagem 27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18560" y="5367218"/>
            <a:ext cx="3651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rgbClr val="E12444"/>
                </a:solidFill>
              </a:rPr>
              <a:t>Periodicidade para Alteração da Forma de Pagamento:</a:t>
            </a:r>
            <a:endParaRPr lang="pt-BR" sz="1200" dirty="0">
              <a:solidFill>
                <a:srgbClr val="C00000"/>
              </a:solidFill>
            </a:endParaRPr>
          </a:p>
          <a:p>
            <a:pPr algn="ctr"/>
            <a:r>
              <a:rPr lang="pt-BR" sz="1200" b="1" dirty="0">
                <a:solidFill>
                  <a:srgbClr val="5E6062"/>
                </a:solidFill>
              </a:rPr>
              <a:t>Renda por Percentual – </a:t>
            </a:r>
            <a:r>
              <a:rPr lang="pt-BR" sz="1200" dirty="0">
                <a:solidFill>
                  <a:srgbClr val="5E6062"/>
                </a:solidFill>
              </a:rPr>
              <a:t>a qualquer momento</a:t>
            </a:r>
          </a:p>
          <a:p>
            <a:pPr algn="ctr"/>
            <a:r>
              <a:rPr lang="pt-BR" sz="1200" b="1" dirty="0">
                <a:solidFill>
                  <a:srgbClr val="5E6062"/>
                </a:solidFill>
              </a:rPr>
              <a:t>Renda de Valor Constante – </a:t>
            </a:r>
            <a:r>
              <a:rPr lang="pt-BR" sz="1200" dirty="0">
                <a:solidFill>
                  <a:srgbClr val="5E6062"/>
                </a:solidFill>
              </a:rPr>
              <a:t>mês de dezembro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634671" y="4419132"/>
            <a:ext cx="4400147" cy="629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600" b="1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Renda Mensal Por Percentual</a:t>
            </a:r>
          </a:p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400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Percentual limitado a 3,5% do Saldo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115736" y="5341420"/>
            <a:ext cx="4410588" cy="69792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077600" y="1718772"/>
            <a:ext cx="2008532" cy="94635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Adiantamento de até 100% do Saldo de Conta de Participante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18104" y="4419132"/>
            <a:ext cx="4388484" cy="63607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600" b="1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Renda Mensal de Valor Constante</a:t>
            </a:r>
          </a:p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400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Valor monetário fixo, limitado a 3,5% do saldo</a:t>
            </a:r>
          </a:p>
        </p:txBody>
      </p:sp>
      <p:sp>
        <p:nvSpPr>
          <p:cNvPr id="12" name="Mais 11"/>
          <p:cNvSpPr/>
          <p:nvPr/>
        </p:nvSpPr>
        <p:spPr>
          <a:xfrm>
            <a:off x="5900290" y="2706182"/>
            <a:ext cx="363155" cy="39105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077600" y="3138297"/>
            <a:ext cx="2008532" cy="946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Saldo Remanescente transformado em Renda</a:t>
            </a: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7266156" y="3699036"/>
            <a:ext cx="720096" cy="6300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4165905" y="3699036"/>
            <a:ext cx="641042" cy="6300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6" y="638629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Benefícios</a:t>
            </a: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2056438" y="1448737"/>
            <a:ext cx="8090102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5E6062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Aposentadoria por Invalidez</a:t>
            </a:r>
            <a:endParaRPr lang="pt-BR" altLang="pt-BR" sz="2400" dirty="0"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200" b="1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E12444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Elegibilidade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Participante permanentemente inválido;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Apresentação da carta de concessão do benefício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 por invalidez expedida </a:t>
            </a:r>
            <a:r>
              <a:rPr lang="pt-BR" alt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pela Previdência Social;</a:t>
            </a:r>
            <a:endParaRPr lang="pt-BR" dirty="0">
              <a:solidFill>
                <a:srgbClr val="5E6062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rgbClr val="5E6062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Não </a:t>
            </a:r>
            <a:r>
              <a:rPr lang="pt-BR" dirty="0">
                <a:solidFill>
                  <a:srgbClr val="5E6062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estar recebendo benefício de Aposentadoria Normal pelo Plano.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E12444"/>
                </a:solidFill>
              </a:rPr>
              <a:t>Valor do Benefício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5E6062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Será calculado sobre 100% do saldo da Conta de Participante.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680" y="728641"/>
            <a:ext cx="866775" cy="619125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3917796" y="1538748"/>
            <a:ext cx="3888432" cy="18722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Baseado no Regulamento aprovado pela Superintendência Nacional de Previdência Complementar – PREVIC </a:t>
            </a:r>
            <a:r>
              <a:rPr lang="pt-BR" dirty="0">
                <a:solidFill>
                  <a:schemeClr val="bg1"/>
                </a:solidFill>
              </a:rPr>
              <a:t>através da Portaria nº 401 de 24/04/2017 publicada no D.O.U. em 04/05/2017.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17796" y="4059085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/>
              <a:t>Observação Importante: </a:t>
            </a:r>
            <a:endParaRPr lang="pt-BR" sz="1200" b="1" dirty="0"/>
          </a:p>
          <a:p>
            <a:endParaRPr lang="pt-BR" sz="1200" i="1" dirty="0"/>
          </a:p>
          <a:p>
            <a:pPr algn="just"/>
            <a:r>
              <a:rPr lang="pt-BR" sz="1200" i="1" dirty="0"/>
              <a:t>Este material não determina direitos nem obrigações a qualquer pessoa coberta pelo Plano ACRICEL de Aposentadoria e não gerará nenhuma responsabilidade para o MultiBRA Instituidor Fundo Múltiplo ou para a Patrocinadora, em excesso às disposições do Regulamento.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471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6" y="638629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Benefícios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45460" y="1448736"/>
            <a:ext cx="8151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E12444"/>
                </a:solidFill>
                <a:latin typeface="+mj-lt"/>
              </a:rPr>
              <a:t>Formas de Pagamento</a:t>
            </a:r>
            <a:endParaRPr lang="pt-BR" sz="2000" dirty="0">
              <a:solidFill>
                <a:srgbClr val="E12444"/>
              </a:solidFill>
              <a:latin typeface="+mj-lt"/>
            </a:endParaRPr>
          </a:p>
        </p:txBody>
      </p:sp>
      <p:pic>
        <p:nvPicPr>
          <p:cNvPr id="28" name="Imagem 27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18560" y="5367218"/>
            <a:ext cx="3651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rgbClr val="E12444"/>
                </a:solidFill>
              </a:rPr>
              <a:t>Periodicidade para Alteração da Forma de Pagamento:</a:t>
            </a:r>
            <a:endParaRPr lang="pt-BR" sz="1200" dirty="0">
              <a:solidFill>
                <a:srgbClr val="C00000"/>
              </a:solidFill>
            </a:endParaRPr>
          </a:p>
          <a:p>
            <a:pPr algn="ctr"/>
            <a:r>
              <a:rPr lang="pt-BR" sz="1200" b="1" dirty="0">
                <a:solidFill>
                  <a:srgbClr val="5E6062"/>
                </a:solidFill>
              </a:rPr>
              <a:t>Renda por Percentual – </a:t>
            </a:r>
            <a:r>
              <a:rPr lang="pt-BR" sz="1200" dirty="0">
                <a:solidFill>
                  <a:srgbClr val="5E6062"/>
                </a:solidFill>
              </a:rPr>
              <a:t>a qualquer momento</a:t>
            </a:r>
          </a:p>
          <a:p>
            <a:pPr algn="ctr"/>
            <a:r>
              <a:rPr lang="pt-BR" sz="1200" b="1" dirty="0">
                <a:solidFill>
                  <a:srgbClr val="5E6062"/>
                </a:solidFill>
              </a:rPr>
              <a:t>Renda de Valor Constante – </a:t>
            </a:r>
            <a:r>
              <a:rPr lang="pt-BR" sz="1200" dirty="0">
                <a:solidFill>
                  <a:srgbClr val="5E6062"/>
                </a:solidFill>
              </a:rPr>
              <a:t>mês de dezembro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634671" y="4419132"/>
            <a:ext cx="4400147" cy="629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600" b="1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Renda Mensal Por Percentual</a:t>
            </a:r>
          </a:p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400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Percentual limitado a 3,5% do Saldo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115736" y="5341420"/>
            <a:ext cx="4410588" cy="69792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077600" y="1718772"/>
            <a:ext cx="2008532" cy="94635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Adiantamento de até 100% do Saldo de Conta de Participante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18104" y="4419132"/>
            <a:ext cx="4388484" cy="8838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600" b="1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Renda Mensal de Valor Constante</a:t>
            </a:r>
          </a:p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400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Valor monetário fixo, limitado a 3,5% do saldo</a:t>
            </a:r>
          </a:p>
        </p:txBody>
      </p:sp>
      <p:sp>
        <p:nvSpPr>
          <p:cNvPr id="12" name="Mais 11"/>
          <p:cNvSpPr/>
          <p:nvPr/>
        </p:nvSpPr>
        <p:spPr>
          <a:xfrm>
            <a:off x="5900290" y="2706182"/>
            <a:ext cx="363155" cy="39105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077600" y="3138297"/>
            <a:ext cx="2008532" cy="946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Saldo Remanescente transformado em Renda</a:t>
            </a: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7266156" y="3699036"/>
            <a:ext cx="720096" cy="6300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4165905" y="3699036"/>
            <a:ext cx="641042" cy="6300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2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6" y="638629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Benefícios</a:t>
            </a: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2045461" y="1443588"/>
            <a:ext cx="807136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5E6062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Pensão por Morte</a:t>
            </a:r>
            <a:endParaRPr lang="pt-BR" altLang="pt-BR" sz="2400" dirty="0"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srgbClr val="E12444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Elegibilidade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altLang="pt-BR" dirty="0">
                <a:solidFill>
                  <a:srgbClr val="5E6062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 Será concedida aos beneficiários de Participante ou Assistido que vier a falecer.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E12444"/>
                </a:solidFill>
              </a:rPr>
              <a:t>Valor do Benefício	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Será calculado sobre 100% do saldo da Conta de Participante.</a:t>
            </a:r>
          </a:p>
          <a:p>
            <a:pPr algn="just">
              <a:lnSpc>
                <a:spcPct val="150000"/>
              </a:lnSpc>
            </a:pPr>
            <a:endParaRPr lang="pt-BR" dirty="0">
              <a:solidFill>
                <a:srgbClr val="5E6062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6" y="638629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Benefícios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45460" y="1448736"/>
            <a:ext cx="81518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E12444"/>
                </a:solidFill>
                <a:latin typeface="+mj-lt"/>
              </a:rPr>
              <a:t>Formas de Pagamento</a:t>
            </a:r>
            <a:endParaRPr lang="pt-BR" sz="2000" dirty="0">
              <a:solidFill>
                <a:srgbClr val="E12444"/>
              </a:solidFill>
              <a:latin typeface="+mj-lt"/>
            </a:endParaRPr>
          </a:p>
        </p:txBody>
      </p:sp>
      <p:pic>
        <p:nvPicPr>
          <p:cNvPr id="28" name="Imagem 27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18560" y="5367218"/>
            <a:ext cx="3651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>
                <a:solidFill>
                  <a:srgbClr val="E12444"/>
                </a:solidFill>
              </a:rPr>
              <a:t>Periodicidade para Alteração da Forma de Pagamento:</a:t>
            </a:r>
            <a:endParaRPr lang="pt-BR" sz="1200" dirty="0">
              <a:solidFill>
                <a:srgbClr val="C00000"/>
              </a:solidFill>
            </a:endParaRPr>
          </a:p>
          <a:p>
            <a:pPr algn="ctr"/>
            <a:r>
              <a:rPr lang="pt-BR" sz="1200" b="1" dirty="0">
                <a:solidFill>
                  <a:srgbClr val="5E6062"/>
                </a:solidFill>
              </a:rPr>
              <a:t>Renda por Percentual – </a:t>
            </a:r>
            <a:r>
              <a:rPr lang="pt-BR" sz="1200" dirty="0">
                <a:solidFill>
                  <a:srgbClr val="5E6062"/>
                </a:solidFill>
              </a:rPr>
              <a:t>a qualquer momento</a:t>
            </a:r>
          </a:p>
          <a:p>
            <a:pPr algn="ctr"/>
            <a:r>
              <a:rPr lang="pt-BR" sz="1200" b="1" dirty="0">
                <a:solidFill>
                  <a:srgbClr val="5E6062"/>
                </a:solidFill>
              </a:rPr>
              <a:t>Renda de Valor Constante – </a:t>
            </a:r>
            <a:r>
              <a:rPr lang="pt-BR" sz="1200" dirty="0">
                <a:solidFill>
                  <a:srgbClr val="5E6062"/>
                </a:solidFill>
              </a:rPr>
              <a:t>mês de dezembro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634671" y="4419132"/>
            <a:ext cx="4400147" cy="6298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600" b="1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Renda Mensal Por Percentual</a:t>
            </a:r>
          </a:p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400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Percentual limitado a 3,5% do Saldo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115736" y="5341420"/>
            <a:ext cx="4410588" cy="69792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077600" y="1718772"/>
            <a:ext cx="2008532" cy="94635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Adiantamento de até 100% do Saldo de Conta de Participante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18104" y="4419132"/>
            <a:ext cx="4388484" cy="8838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600" b="1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Renda Mensal de Valor Constante</a:t>
            </a:r>
          </a:p>
          <a:p>
            <a:pPr marL="140335" marR="598170" algn="ctr">
              <a:lnSpc>
                <a:spcPct val="115000"/>
              </a:lnSpc>
              <a:spcBef>
                <a:spcPts val="50"/>
              </a:spcBef>
            </a:pPr>
            <a:r>
              <a:rPr lang="pt-BR" sz="1400" spc="-25" dirty="0">
                <a:solidFill>
                  <a:srgbClr val="FF0000"/>
                </a:solidFill>
                <a:latin typeface="Nokia Pure Text"/>
                <a:ea typeface="Nokia Pure Text"/>
                <a:cs typeface="Times New Roman"/>
              </a:rPr>
              <a:t>Valor monetário fixo, limitado a 3,5% do saldo</a:t>
            </a:r>
          </a:p>
        </p:txBody>
      </p:sp>
      <p:sp>
        <p:nvSpPr>
          <p:cNvPr id="12" name="Mais 11"/>
          <p:cNvSpPr/>
          <p:nvPr/>
        </p:nvSpPr>
        <p:spPr>
          <a:xfrm>
            <a:off x="5900290" y="2706182"/>
            <a:ext cx="363155" cy="39105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077600" y="3138297"/>
            <a:ext cx="2008532" cy="946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Saldo Remanescente transformado em Renda</a:t>
            </a: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7266156" y="3699036"/>
            <a:ext cx="720096" cy="6300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4165905" y="3699036"/>
            <a:ext cx="641042" cy="6300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6" y="638629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Benefícios</a:t>
            </a:r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2045461" y="1358725"/>
            <a:ext cx="807136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solidFill>
                  <a:srgbClr val="5E6062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Pensão por Morte</a:t>
            </a:r>
            <a:endParaRPr lang="pt-BR" altLang="pt-BR" sz="2400" dirty="0"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altLang="pt-BR" b="1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E12444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Rateio entre os Beneficiários: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No ato da inscrição ou a qualquer momento, o Participante deverá indicar o percentual de rateio da Pensão por Morte em favor dos Beneficiários.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Na falta de indicação do Participante ou Assistido, o valor da renda mensal será rateado em partes iguais.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Em caso de falecimento do(s) último(s) Beneficiário(s), o saldo da Conta de Participante será pago em parcela única à(s) </a:t>
            </a:r>
            <a:r>
              <a:rPr lang="pt-BR" u="sng" dirty="0">
                <a:solidFill>
                  <a:srgbClr val="5E60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okia Pure Text Light" panose="020B0304040602060303" pitchFamily="34" charset="0"/>
                <a:cs typeface="Nokia Pure Text Light" panose="020B0304040602060303" pitchFamily="34" charset="0"/>
              </a:rPr>
              <a:t>pessoa(s) designada(s)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 pelo Participante ou Assistido falecido.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Na hipótese de falecimento de todos os Beneficiários e pessoa(s) designada(s), o saldo da Conta de Participante será levado a espólio do falecido.</a:t>
            </a:r>
            <a:endParaRPr lang="pt-BR" altLang="pt-BR" dirty="0">
              <a:solidFill>
                <a:srgbClr val="5E6062"/>
              </a:solidFill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4445" r="19875" b="6000"/>
          <a:stretch/>
        </p:blipFill>
        <p:spPr bwMode="auto">
          <a:xfrm>
            <a:off x="1498424" y="-7140"/>
            <a:ext cx="9180000" cy="690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5372" y="701259"/>
            <a:ext cx="7031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bg1"/>
                </a:solidFill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Institutos</a:t>
            </a:r>
          </a:p>
        </p:txBody>
      </p:sp>
    </p:spTree>
    <p:extLst>
      <p:ext uri="{BB962C8B-B14F-4D97-AF65-F5344CB8AC3E}">
        <p14:creationId xmlns:p14="http://schemas.microsoft.com/office/powerpoint/2010/main" val="25917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966428" y="1743798"/>
            <a:ext cx="8111516" cy="35548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" algn="ctr">
              <a:lnSpc>
                <a:spcPct val="150000"/>
              </a:lnSpc>
              <a:tabLst>
                <a:tab pos="266700" algn="l"/>
              </a:tabLst>
            </a:pPr>
            <a:r>
              <a:rPr lang="pt-BR" altLang="pt-BR" sz="2400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Benefício Proporcional Diferido</a:t>
            </a:r>
          </a:p>
          <a:p>
            <a:pPr marL="47625" algn="just">
              <a:lnSpc>
                <a:spcPct val="150000"/>
              </a:lnSpc>
              <a:tabLst>
                <a:tab pos="266700" algn="l"/>
              </a:tabLst>
            </a:pPr>
            <a:r>
              <a:rPr lang="pt-BR" b="1" spc="-35" dirty="0">
                <a:solidFill>
                  <a:srgbClr val="58595B"/>
                </a:solidFill>
                <a:ea typeface="Nokia Pure Text Light"/>
                <a:cs typeface="Times New Roman"/>
              </a:rPr>
              <a:t>Sobre: </a:t>
            </a:r>
            <a:r>
              <a:rPr lang="pt-BR" spc="-20" dirty="0">
                <a:solidFill>
                  <a:srgbClr val="58595B"/>
                </a:solidFill>
                <a:ea typeface="Nokia Pure Text Light"/>
                <a:cs typeface="Times New Roman"/>
              </a:rPr>
              <a:t> O Participante poderá optar pelo BPD, se tornará um Participante Vinculado e deixará seu saldo de Conta de Participante rentabilizando até atingir a idade fixada pelo Participante para recebimento da Aposentadoria Normal. </a:t>
            </a:r>
          </a:p>
          <a:p>
            <a:pPr marL="47625" algn="just">
              <a:lnSpc>
                <a:spcPct val="150000"/>
              </a:lnSpc>
              <a:tabLst>
                <a:tab pos="266700" algn="l"/>
              </a:tabLst>
            </a:pPr>
            <a:r>
              <a:rPr lang="pt-BR" b="1" spc="-20" dirty="0">
                <a:solidFill>
                  <a:srgbClr val="58595B"/>
                </a:solidFill>
                <a:ea typeface="Nokia Pure Text Light"/>
                <a:cs typeface="Times New Roman"/>
              </a:rPr>
              <a:t>Valor: </a:t>
            </a:r>
            <a:r>
              <a:rPr lang="pt-BR" spc="-20" dirty="0">
                <a:solidFill>
                  <a:srgbClr val="58595B"/>
                </a:solidFill>
                <a:ea typeface="Nokia Pure Text Light"/>
                <a:cs typeface="Times New Roman"/>
              </a:rPr>
              <a:t>100% do saldo da Conta Participante.</a:t>
            </a:r>
          </a:p>
          <a:p>
            <a:pPr marL="47625" algn="just">
              <a:lnSpc>
                <a:spcPct val="150000"/>
              </a:lnSpc>
              <a:tabLst>
                <a:tab pos="266700" algn="l"/>
              </a:tabLst>
            </a:pPr>
            <a:r>
              <a:rPr lang="pt-BR" b="1" spc="-20" dirty="0">
                <a:solidFill>
                  <a:srgbClr val="58595B"/>
                </a:solidFill>
                <a:ea typeface="Nokia Pure Text Light"/>
                <a:cs typeface="Times New Roman"/>
              </a:rPr>
              <a:t>Contribuição:</a:t>
            </a:r>
            <a:r>
              <a:rPr lang="pt-BR" spc="-20" dirty="0">
                <a:solidFill>
                  <a:srgbClr val="58595B"/>
                </a:solidFill>
                <a:ea typeface="Nokia Pure Text Light"/>
                <a:cs typeface="Times New Roman"/>
              </a:rPr>
              <a:t> </a:t>
            </a:r>
            <a:r>
              <a:rPr lang="pt-BR" alt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É facultado ao Vinculado o pagamento das Contribuições Normal, Extraordinária e de Risco, assumindo também a Contribuição Administrativa.</a:t>
            </a:r>
            <a:endParaRPr lang="pt-BR" spc="-35" dirty="0">
              <a:solidFill>
                <a:srgbClr val="58595B"/>
              </a:solidFill>
              <a:ea typeface="Nokia Pure Text Light"/>
              <a:cs typeface="Times New Roman"/>
            </a:endParaRPr>
          </a:p>
          <a:p>
            <a:pPr marL="47625" algn="just">
              <a:lnSpc>
                <a:spcPct val="150000"/>
              </a:lnSpc>
              <a:tabLst>
                <a:tab pos="266700" algn="l"/>
              </a:tabLst>
            </a:pPr>
            <a:endParaRPr lang="pt-BR" spc="-35" dirty="0">
              <a:solidFill>
                <a:srgbClr val="58595B"/>
              </a:solidFill>
              <a:latin typeface="+mj-lt"/>
              <a:ea typeface="Nokia Pure Text Light"/>
              <a:cs typeface="Times New Roman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66428" y="638628"/>
            <a:ext cx="5760000" cy="1077218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Opções na Rescisão do Vínculo Associativo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966428" y="1744651"/>
            <a:ext cx="8111516" cy="2169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" algn="ctr">
              <a:lnSpc>
                <a:spcPct val="150000"/>
              </a:lnSpc>
              <a:tabLst>
                <a:tab pos="266700" algn="l"/>
              </a:tabLst>
            </a:pPr>
            <a:r>
              <a:rPr lang="pt-BR" altLang="pt-BR" sz="2400" b="1" dirty="0">
                <a:solidFill>
                  <a:srgbClr val="5E6062"/>
                </a:solidFill>
                <a:latin typeface="+mj-lt"/>
                <a:ea typeface="Nokia Pure Text Light" panose="020B0304040602060303" pitchFamily="34" charset="0"/>
                <a:cs typeface="Nokia Pure Text Light" panose="020B0304040602060303" pitchFamily="34" charset="0"/>
              </a:rPr>
              <a:t>Portabilidade</a:t>
            </a:r>
          </a:p>
          <a:p>
            <a:pPr marL="47625" algn="ctr">
              <a:lnSpc>
                <a:spcPct val="150000"/>
              </a:lnSpc>
              <a:tabLst>
                <a:tab pos="266700" algn="l"/>
              </a:tabLst>
            </a:pPr>
            <a:endParaRPr lang="pt-BR" altLang="pt-BR" sz="1200" dirty="0">
              <a:latin typeface="+mj-lt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marL="47625">
              <a:lnSpc>
                <a:spcPct val="150000"/>
              </a:lnSpc>
              <a:tabLst>
                <a:tab pos="266700" algn="l"/>
              </a:tabLst>
            </a:pPr>
            <a:r>
              <a:rPr lang="pt-BR" b="1" spc="-35" dirty="0">
                <a:solidFill>
                  <a:srgbClr val="58595B"/>
                </a:solidFill>
                <a:ea typeface="Nokia Pure Text Light"/>
                <a:cs typeface="Times New Roman"/>
              </a:rPr>
              <a:t>Sobre: </a:t>
            </a:r>
            <a:r>
              <a:rPr lang="pt-BR" spc="-20" dirty="0">
                <a:solidFill>
                  <a:srgbClr val="58595B"/>
                </a:solidFill>
                <a:ea typeface="Nokia Pure Text Light"/>
                <a:cs typeface="Times New Roman"/>
              </a:rPr>
              <a:t> Transferir o Saldo de Conta de Participante para outra Entidade (Aberta ou Fechada).</a:t>
            </a:r>
            <a:endParaRPr lang="pt-BR" altLang="pt-BR" spc="-20" dirty="0">
              <a:solidFill>
                <a:srgbClr val="58595B"/>
              </a:solidFill>
              <a:ea typeface="Nokia Pure Text Light"/>
              <a:cs typeface="Times New Roman"/>
            </a:endParaRPr>
          </a:p>
          <a:p>
            <a:pPr marL="47625" algn="just">
              <a:lnSpc>
                <a:spcPct val="150000"/>
              </a:lnSpc>
              <a:tabLst>
                <a:tab pos="266700" algn="l"/>
              </a:tabLst>
            </a:pPr>
            <a:r>
              <a:rPr lang="pt-BR" b="1" spc="-35" dirty="0">
                <a:solidFill>
                  <a:srgbClr val="58595B"/>
                </a:solidFill>
                <a:latin typeface="+mj-lt"/>
                <a:ea typeface="Nokia Pure Text Light"/>
                <a:cs typeface="Times New Roman"/>
              </a:rPr>
              <a:t>Valor: </a:t>
            </a:r>
            <a:r>
              <a:rPr lang="pt-BR" spc="-35" dirty="0">
                <a:solidFill>
                  <a:srgbClr val="58595B"/>
                </a:solidFill>
                <a:latin typeface="+mj-lt"/>
                <a:ea typeface="Nokia Pure Text Light"/>
                <a:cs typeface="Times New Roman"/>
              </a:rPr>
              <a:t>100% do Saldo da Conta de Participante.</a:t>
            </a: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9507414" y="8544"/>
            <a:ext cx="1179198" cy="81010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966428" y="638628"/>
            <a:ext cx="5760000" cy="1077218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Opções na Rescisão do Vínculo Associativo</a:t>
            </a:r>
          </a:p>
        </p:txBody>
      </p:sp>
    </p:spTree>
    <p:extLst>
      <p:ext uri="{BB962C8B-B14F-4D97-AF65-F5344CB8AC3E}">
        <p14:creationId xmlns:p14="http://schemas.microsoft.com/office/powerpoint/2010/main" val="4736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955448" y="1738498"/>
            <a:ext cx="8111516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" algn="ctr">
              <a:lnSpc>
                <a:spcPct val="150000"/>
              </a:lnSpc>
              <a:tabLst>
                <a:tab pos="266700" algn="l"/>
              </a:tabLst>
            </a:pPr>
            <a:r>
              <a:rPr lang="pt-BR" altLang="pt-BR" sz="2400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Resgate</a:t>
            </a:r>
          </a:p>
          <a:p>
            <a:pPr algn="just">
              <a:lnSpc>
                <a:spcPct val="150000"/>
              </a:lnSpc>
            </a:pPr>
            <a:r>
              <a:rPr lang="pt-BR" b="1" spc="-35" dirty="0">
                <a:solidFill>
                  <a:srgbClr val="58595B"/>
                </a:solidFill>
                <a:ea typeface="Nokia Pure Text Light"/>
                <a:cs typeface="Times New Roman"/>
              </a:rPr>
              <a:t>Sobre: </a:t>
            </a:r>
            <a:r>
              <a:rPr lang="pt-BR" spc="-35" dirty="0">
                <a:solidFill>
                  <a:srgbClr val="58595B"/>
                </a:solidFill>
                <a:ea typeface="Nokia Pure Text Light"/>
                <a:cs typeface="Times New Roman"/>
              </a:rPr>
              <a:t>Desde que não esteja em gozo de um benefício do Plano e conte com, no mínimo, 36 meses de vinculação ao Plano, poderá optar pelo Resgate de suas contribuições.</a:t>
            </a:r>
          </a:p>
          <a:p>
            <a:pPr algn="just">
              <a:lnSpc>
                <a:spcPct val="150000"/>
              </a:lnSpc>
            </a:pPr>
            <a:r>
              <a:rPr lang="pt-BR" b="1" spc="-35" dirty="0">
                <a:solidFill>
                  <a:srgbClr val="58595B"/>
                </a:solidFill>
                <a:ea typeface="Nokia Pure Text Light"/>
                <a:cs typeface="Times New Roman"/>
              </a:rPr>
              <a:t>Valor: </a:t>
            </a:r>
            <a:r>
              <a:rPr lang="pt-BR" spc="-35" dirty="0">
                <a:solidFill>
                  <a:srgbClr val="58595B"/>
                </a:solidFill>
                <a:ea typeface="Nokia Pure Text Light"/>
                <a:cs typeface="Times New Roman"/>
              </a:rPr>
              <a:t>Corresponderá a 100% do saldo da Conta de Contribuição do Participante.</a:t>
            </a:r>
          </a:p>
          <a:p>
            <a:pPr algn="just">
              <a:lnSpc>
                <a:spcPct val="150000"/>
              </a:lnSpc>
            </a:pPr>
            <a:r>
              <a:rPr lang="pt-BR" b="1" spc="-35" dirty="0">
                <a:solidFill>
                  <a:srgbClr val="FF0000"/>
                </a:solidFill>
                <a:ea typeface="Nokia Pure Text Light"/>
                <a:cs typeface="Times New Roman"/>
              </a:rPr>
              <a:t>Importante:</a:t>
            </a:r>
            <a:r>
              <a:rPr lang="pt-BR" spc="-35" dirty="0">
                <a:solidFill>
                  <a:srgbClr val="FF0000"/>
                </a:solidFill>
                <a:ea typeface="Nokia Pure Text Light"/>
                <a:cs typeface="Times New Roman"/>
              </a:rPr>
              <a:t> </a:t>
            </a:r>
            <a:r>
              <a:rPr lang="pt-BR" spc="-35" dirty="0">
                <a:solidFill>
                  <a:srgbClr val="58595B"/>
                </a:solidFill>
                <a:ea typeface="Nokia Pure Text Light"/>
                <a:cs typeface="Times New Roman"/>
              </a:rPr>
              <a:t>A partir de 36 meses de vinculação ao Plano, é facultado ao Participante o Resgate das seguintes parcelas da Conta de Participante, sem a obrigatoriedade de seu desligamento do Plano: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spc="-35" dirty="0">
                <a:solidFill>
                  <a:srgbClr val="58595B"/>
                </a:solidFill>
                <a:ea typeface="Nokia Pure Text Light"/>
                <a:cs typeface="Times New Roman"/>
              </a:rPr>
              <a:t>valores oriundos de portabilidade recepcionados pelo Plano;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spc="-35" dirty="0">
                <a:solidFill>
                  <a:srgbClr val="58595B"/>
                </a:solidFill>
                <a:ea typeface="Nokia Pure Text Light"/>
                <a:cs typeface="Times New Roman"/>
              </a:rPr>
              <a:t>contribuições e aportes esporádicos, eventuais e extraordinários;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spc="-35" dirty="0">
                <a:solidFill>
                  <a:srgbClr val="58595B"/>
                </a:solidFill>
                <a:ea typeface="Nokia Pure Text Light"/>
                <a:cs typeface="Times New Roman"/>
              </a:rPr>
              <a:t>até 20% do saldo da Conta de Participante a cada 2 anos.</a:t>
            </a:r>
            <a:endParaRPr lang="pt-BR" sz="1600" spc="-35" dirty="0">
              <a:solidFill>
                <a:srgbClr val="58595B"/>
              </a:solidFill>
              <a:latin typeface="+mj-lt"/>
              <a:ea typeface="Nokia Pure Text Light"/>
              <a:cs typeface="Times New Roman"/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9507414" y="8544"/>
            <a:ext cx="1179198" cy="81010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966428" y="638628"/>
            <a:ext cx="5760000" cy="1077218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Opções na Rescisão do Vínculo Associativo</a:t>
            </a:r>
          </a:p>
        </p:txBody>
      </p:sp>
    </p:spTree>
    <p:extLst>
      <p:ext uri="{BB962C8B-B14F-4D97-AF65-F5344CB8AC3E}">
        <p14:creationId xmlns:p14="http://schemas.microsoft.com/office/powerpoint/2010/main" val="9089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2" y="836712"/>
            <a:ext cx="9148238" cy="51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3085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9" y="2780928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3366E-6 C -0.00139 -0.00231 -0.00487 -0.00764 -0.00591 -0.01064 C -0.00903 -0.01943 -0.00487 -0.01342 -0.00938 -0.0236 C -0.01077 -0.02637 -0.01424 -0.03216 -0.01424 -0.03192 C -0.0158 -0.03933 -0.01615 -0.04395 -0.02101 -0.04835 C -0.02188 -0.05135 -0.02205 -0.05436 -0.02344 -0.05691 C -0.02535 -0.06038 -0.02917 -0.06685 -0.02917 -0.06685 C -0.03073 -0.07379 -0.03473 -0.07796 -0.03733 -0.08443 C -0.04132 -0.09392 -0.04705 -0.10595 -0.05487 -0.11196 C -0.05782 -0.1226 -0.05365 -0.11011 -0.05938 -0.11913 C -0.06042 -0.12098 -0.06059 -0.1233 -0.06164 -0.12515 C -0.06511 -0.13093 -0.06893 -0.13556 -0.07448 -0.1381 C -0.07813 -0.14435 -0.08334 -0.14967 -0.08837 -0.15429 C -0.09115 -0.15915 -0.09393 -0.161 -0.09792 -0.16424 C -0.09914 -0.16516 -0.10122 -0.16702 -0.10122 -0.16702 " pathEditMode="relative" rAng="0" ptsTypes="ffffffffffffffA">
                                      <p:cBhvr>
                                        <p:cTn id="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-8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2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6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518" y="5098184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3366E-6 C -0.00139 -0.00231 -0.00487 -0.00764 -0.00591 -0.01064 C -0.00903 -0.01943 -0.00487 -0.01342 -0.00938 -0.0236 C -0.01077 -0.02637 -0.01424 -0.03216 -0.01424 -0.03192 C -0.0158 -0.03933 -0.01615 -0.04395 -0.02101 -0.04835 C -0.02188 -0.05135 -0.02205 -0.05436 -0.02344 -0.05691 C -0.02535 -0.06038 -0.02917 -0.06685 -0.02917 -0.06685 C -0.03073 -0.07379 -0.03473 -0.07796 -0.03733 -0.08443 C -0.04132 -0.09392 -0.04705 -0.10595 -0.05487 -0.11196 C -0.05782 -0.1226 -0.05365 -0.11011 -0.05938 -0.11913 C -0.06042 -0.12098 -0.06059 -0.1233 -0.06164 -0.12515 C -0.06511 -0.13093 -0.06893 -0.13556 -0.07448 -0.1381 C -0.07813 -0.14435 -0.08334 -0.14967 -0.08837 -0.15429 C -0.09115 -0.15915 -0.09393 -0.161 -0.09792 -0.16424 C -0.09914 -0.16516 -0.10122 -0.16702 -0.10122 -0.16702 " pathEditMode="relative" rAng="0" ptsTypes="ffffffffffffff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-8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6" y="638629"/>
            <a:ext cx="5929814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Índice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kia Pure Text" panose="020B0504040602060303" pitchFamily="34" charset="0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/>
          </p:nvPr>
        </p:nvGraphicFramePr>
        <p:xfrm>
          <a:off x="1966426" y="1448736"/>
          <a:ext cx="5929814" cy="369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99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2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31" y="5095942"/>
            <a:ext cx="1866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2217864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1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3257E-7 L 0.35555 -0.0009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5555 -0.00093 L 0.26076 -0.00093 C 0.21805 -0.00093 0.16649 0.03932 0.16649 0.07217 L 0.16649 0.14596 " pathEditMode="relative" rAng="0" ptsTypes="FfFF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6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23" y="1910288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1041 C -0.00139 0.01134 -0.00521 0.01458 -0.00625 0.0162 C -0.01007 0.02128 -0.00521 0.01782 -0.01025 0.0236 C -0.01181 0.02522 -0.01563 0.02846 -0.01563 0.02869 C -0.01736 0.03285 -0.01771 0.0354 -0.02327 0.03794 C -0.02413 0.03956 -0.02413 0.04141 -0.0257 0.04303 C -0.02813 0.04488 -0.03212 0.04858 -0.03212 0.04835 C -0.03386 0.05274 -0.03837 0.05506 -0.04132 0.05876 C -0.04549 0.06431 -0.05191 0.07125 -0.06042 0.07472 C -0.06372 0.08097 -0.05938 0.07356 -0.06545 0.07888 C -0.06684 0.07981 -0.06684 0.0812 -0.06806 0.08235 C -0.07188 0.08559 -0.07622 0.08837 -0.08247 0.08976 C -0.08646 0.09346 -0.09202 0.09646 -0.09757 0.09924 C -0.1007 0.10202 -0.10382 0.10317 -0.10816 0.10479 C -0.10955 0.10525 -0.11163 0.10687 -0.11163 0.10641 " pathEditMode="relative" rAng="0" ptsTypes="ffffffffffffff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4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6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2505896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231 C -0.00035 0.06916 -0.00035 0.13625 -0.00104 0.2031 C -0.00139 0.23294 -0.0165 0.23687 -0.03525 0.24057 C -0.04115 0.24011 -0.04705 0.24011 -0.05295 0.23895 C -0.06042 0.23733 -0.05556 0.23132 -0.06233 0.23132 " pathEditMode="relative" rAng="0" ptsTypes="ffffA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19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2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7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2420888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4363E-6 C -0.00035 0.04673 -0.00035 0.09346 -0.00104 0.14018 C -0.00139 0.161 -0.0165 0.16378 -0.03525 0.16655 C -0.04115 0.16609 -0.04705 0.16609 -0.05295 0.1654 C -0.06042 0.16424 -0.05556 0.16008 -0.06233 0.16008 " pathEditMode="relative" rAng="0" ptsTypes="ffff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8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19762" y="836713"/>
            <a:ext cx="9147600" cy="5145525"/>
            <a:chOff x="-4238" y="836712"/>
            <a:chExt cx="9147600" cy="51455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38" y="836712"/>
              <a:ext cx="9147600" cy="514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621" y="1556792"/>
              <a:ext cx="4514850" cy="269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6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14" y="3501008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19223E-6 L 0.14722 0.00092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2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3575664" y="432505"/>
            <a:ext cx="7200000" cy="2000000"/>
            <a:chOff x="3401844" y="432505"/>
            <a:chExt cx="7200000" cy="20000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1844" y="432505"/>
              <a:ext cx="7200000" cy="20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715840" y="2080386"/>
              <a:ext cx="1584211" cy="221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  <p:pic>
        <p:nvPicPr>
          <p:cNvPr id="5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35" y="1196752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619125"/>
            <a:ext cx="80676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4 -2.59259E-6 L 0.04913 0.05857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0.05857 L 0.89566 0.124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2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25" y="1868798"/>
            <a:ext cx="9081223" cy="30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35" y="1196752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27" y="1656301"/>
            <a:ext cx="8751967" cy="445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02951 0.0979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0.09792 L 0.02951 0.347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0.34746 L 0.22639 0.412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9 0.38681 L 0.89566 0.478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2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  <p:pic>
        <p:nvPicPr>
          <p:cNvPr id="5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35" y="1196752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48" y="909251"/>
            <a:ext cx="8036752" cy="538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0.05857 L 0.04913 0.1243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2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35" y="1196752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50" y="976846"/>
            <a:ext cx="8356150" cy="518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735952" y="4599156"/>
            <a:ext cx="1800240" cy="270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861372" y="5026684"/>
            <a:ext cx="1800240" cy="270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0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1374 L 0.00121 0.1688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2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35" y="1196752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735952" y="4599156"/>
            <a:ext cx="1800240" cy="270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861372" y="5026684"/>
            <a:ext cx="1800240" cy="270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62" y="459194"/>
            <a:ext cx="5237821" cy="590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1.94444E-6 0.2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6" y="638629"/>
            <a:ext cx="5929814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Previdência no Brasil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kia Pure Text" panose="020B0504040602060303" pitchFamily="34" charset="0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2135467" y="1268712"/>
          <a:ext cx="8191096" cy="4707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5548"/>
                <a:gridCol w="4095548"/>
              </a:tblGrid>
              <a:tr h="784561"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PREVIDÊNCIA PÚBLICA</a:t>
                      </a:r>
                      <a:endParaRPr lang="pt-BR" sz="19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PREVIDÊNCIA</a:t>
                      </a:r>
                      <a:r>
                        <a:rPr lang="pt-BR" sz="1900" b="1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PRIVADA</a:t>
                      </a:r>
                      <a:endParaRPr lang="pt-BR" sz="19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4561"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Regime</a:t>
                      </a:r>
                      <a:r>
                        <a:rPr lang="pt-BR" sz="19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Geral de Previdência Social</a:t>
                      </a:r>
                      <a:endParaRPr lang="pt-BR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Regime de Previdência Complementar</a:t>
                      </a:r>
                      <a:endParaRPr lang="pt-BR" sz="1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84561">
                <a:tc>
                  <a:txBody>
                    <a:bodyPr/>
                    <a:lstStyle/>
                    <a:p>
                      <a:pPr marL="363538" indent="-269875" algn="l"/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Wingdings" panose="05000000000000000000" pitchFamily="2" charset="2"/>
                          <a:cs typeface="Calibri" panose="020F0502020204030204" pitchFamily="34" charset="0"/>
                        </a:rPr>
                        <a:t>ü</a:t>
                      </a:r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Público</a:t>
                      </a:r>
                      <a:endParaRPr lang="pt-BR" sz="17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ü"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Privado</a:t>
                      </a: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84561">
                <a:tc>
                  <a:txBody>
                    <a:bodyPr/>
                    <a:lstStyle/>
                    <a:p>
                      <a:pPr marL="363538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Wingdings" panose="05000000000000000000" pitchFamily="2" charset="2"/>
                          <a:cs typeface="Calibri" panose="020F0502020204030204" pitchFamily="34" charset="0"/>
                        </a:rPr>
                        <a:t>ü</a:t>
                      </a:r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Filiação obrigatória para trabalhadores regidos pela CLT</a:t>
                      </a: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3663" algn="l"/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Wingdings" panose="05000000000000000000" pitchFamily="2" charset="2"/>
                          <a:cs typeface="Calibri" panose="020F0502020204030204" pitchFamily="34" charset="0"/>
                        </a:rPr>
                        <a:t>ü</a:t>
                      </a:r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Filiação facultativa</a:t>
                      </a:r>
                      <a:endParaRPr lang="pt-BR" sz="17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84561">
                <a:tc>
                  <a:txBody>
                    <a:bodyPr/>
                    <a:lstStyle/>
                    <a:p>
                      <a:pPr marL="0" indent="93663" algn="l"/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Wingdings" panose="05000000000000000000" pitchFamily="2" charset="2"/>
                          <a:cs typeface="Calibri" panose="020F0502020204030204" pitchFamily="34" charset="0"/>
                        </a:rPr>
                        <a:t>ü</a:t>
                      </a:r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Operado pelo INSS</a:t>
                      </a:r>
                      <a:endParaRPr lang="pt-BR" sz="17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3663" algn="l"/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Wingdings" panose="05000000000000000000" pitchFamily="2" charset="2"/>
                          <a:cs typeface="Calibri" panose="020F0502020204030204" pitchFamily="34" charset="0"/>
                        </a:rPr>
                        <a:t>ü</a:t>
                      </a:r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Autônomo em relação ao INSS</a:t>
                      </a:r>
                      <a:endParaRPr lang="pt-BR" sz="17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84561">
                <a:tc>
                  <a:txBody>
                    <a:bodyPr/>
                    <a:lstStyle/>
                    <a:p>
                      <a:pPr marL="0" indent="93663" algn="l"/>
                      <a:r>
                        <a:rPr lang="pt-BR" sz="1700" b="1" dirty="0" smtClean="0">
                          <a:solidFill>
                            <a:schemeClr val="bg1"/>
                          </a:solidFill>
                          <a:latin typeface="Wingdings" panose="05000000000000000000" pitchFamily="2" charset="2"/>
                          <a:cs typeface="Calibri" panose="020F0502020204030204" pitchFamily="34" charset="0"/>
                        </a:rPr>
                        <a:t>ü</a:t>
                      </a:r>
                      <a:r>
                        <a:rPr lang="pt-BR" sz="17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Regime financeiro de</a:t>
                      </a:r>
                      <a:r>
                        <a:rPr lang="pt-BR" sz="17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CAIXA</a:t>
                      </a:r>
                      <a:endParaRPr lang="pt-BR" sz="17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 smtClean="0">
                          <a:solidFill>
                            <a:schemeClr val="bg1"/>
                          </a:solidFill>
                          <a:latin typeface="Wingdings" panose="05000000000000000000" pitchFamily="2" charset="2"/>
                          <a:cs typeface="Calibri" panose="020F0502020204030204" pitchFamily="34" charset="0"/>
                        </a:rPr>
                        <a:t>ü</a:t>
                      </a:r>
                      <a:r>
                        <a:rPr lang="pt-BR" sz="17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Regime financeiro de </a:t>
                      </a:r>
                      <a:r>
                        <a:rPr lang="pt-BR" sz="17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CAPITALIZAÇÃO</a:t>
                      </a:r>
                      <a:endParaRPr lang="pt-BR" sz="17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633" marR="80633" marT="43257" marB="43257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2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35" y="1196752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914525"/>
            <a:ext cx="7485140" cy="358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7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06875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06875 0.281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2" y="836713"/>
            <a:ext cx="9147600" cy="514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35" y="1196752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2947 L 0.00121 0.3576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3" y="1160250"/>
            <a:ext cx="9148238" cy="435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84617" r="27999" b="5999"/>
          <a:stretch/>
        </p:blipFill>
        <p:spPr bwMode="auto">
          <a:xfrm>
            <a:off x="1519762" y="6057900"/>
            <a:ext cx="9148238" cy="812664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</p:pic>
      <p:pic>
        <p:nvPicPr>
          <p:cNvPr id="6" name="Picture 13" descr="C:\Users\i385541\Pictures\Mouse_pointer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2996952"/>
            <a:ext cx="266667" cy="419048"/>
          </a:xfrm>
          <a:prstGeom prst="rect">
            <a:avLst/>
          </a:prstGeom>
          <a:noFill/>
          <a:effectLst>
            <a:outerShdw blurRad="38100" dist="50800" dir="2700000" algn="t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762" y="-1692"/>
            <a:ext cx="9148238" cy="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3.70028E-8 L 0.00122 0.284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955449" y="1427690"/>
            <a:ext cx="90867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pt-BR" sz="2800" b="1" spc="-10" dirty="0">
                <a:solidFill>
                  <a:srgbClr val="E12444"/>
                </a:solidFill>
                <a:latin typeface="Nokia Pure Text"/>
                <a:ea typeface="Nokia Pure Text"/>
                <a:cs typeface="Times New Roman"/>
              </a:rPr>
              <a:t>Central de Atendimento ao Participante</a:t>
            </a:r>
            <a:endParaRPr lang="pt-BR" b="1" dirty="0">
              <a:solidFill>
                <a:srgbClr val="E12444"/>
              </a:solidFill>
              <a:latin typeface="Nokia Pure Text"/>
              <a:ea typeface="Nokia Pure Text"/>
              <a:cs typeface="Times New Roman"/>
            </a:endParaRPr>
          </a:p>
        </p:txBody>
      </p:sp>
      <p:pic>
        <p:nvPicPr>
          <p:cNvPr id="16" name="Picture 9" descr="http://www.rinapen.com.br/img/atenden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5"/>
          <a:stretch/>
        </p:blipFill>
        <p:spPr bwMode="auto">
          <a:xfrm>
            <a:off x="8547878" y="2961360"/>
            <a:ext cx="2138735" cy="31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88" y="3124926"/>
            <a:ext cx="1962256" cy="145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1469424" y="4599157"/>
            <a:ext cx="1998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dirty="0">
                <a:solidFill>
                  <a:srgbClr val="68717A"/>
                </a:solidFill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Horário de Funcionamento: </a:t>
            </a:r>
          </a:p>
          <a:p>
            <a:pPr eaLnBrk="0" hangingPunct="0">
              <a:defRPr/>
            </a:pPr>
            <a:r>
              <a:rPr lang="pt-BR" dirty="0">
                <a:solidFill>
                  <a:srgbClr val="68717A"/>
                </a:solidFill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2ª a 6ª das 8:00 as 20:00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955448" y="638629"/>
            <a:ext cx="5040000" cy="584775"/>
          </a:xfrm>
          <a:prstGeom prst="rect">
            <a:avLst/>
          </a:prstGeom>
          <a:solidFill>
            <a:srgbClr val="DD275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Informações Adicionais</a:t>
            </a:r>
          </a:p>
        </p:txBody>
      </p:sp>
      <p:pic>
        <p:nvPicPr>
          <p:cNvPr id="14" name="Imagem 13"/>
          <p:cNvPicPr/>
          <p:nvPr/>
        </p:nvPicPr>
        <p:blipFill>
          <a:blip r:embed="rId4"/>
          <a:stretch>
            <a:fillRect/>
          </a:stretch>
        </p:blipFill>
        <p:spPr>
          <a:xfrm>
            <a:off x="9507414" y="8544"/>
            <a:ext cx="1179198" cy="810108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3224658" y="2519400"/>
          <a:ext cx="6471822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9747"/>
                <a:gridCol w="3802075"/>
              </a:tblGrid>
              <a:tr h="195992">
                <a:tc>
                  <a:txBody>
                    <a:bodyPr/>
                    <a:lstStyle/>
                    <a:p>
                      <a:pPr marL="0"/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4004-5926</a:t>
                      </a:r>
                    </a:p>
                    <a:p>
                      <a:pPr marL="0"/>
                      <a:r>
                        <a:rPr lang="pt-BR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(opção 2 – Fundo de Pensão)</a:t>
                      </a:r>
                      <a:endParaRPr lang="pt-BR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pt-B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Para Capitais e Regiões Metropolitanas </a:t>
                      </a:r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3224658" y="3479964"/>
          <a:ext cx="6471822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9747"/>
                <a:gridCol w="3802075"/>
              </a:tblGrid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0800 723 5926</a:t>
                      </a:r>
                    </a:p>
                    <a:p>
                      <a:pPr marL="0"/>
                      <a:r>
                        <a:rPr lang="pt-BR" sz="16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(opção 2 – Fundo de Pensão)</a:t>
                      </a:r>
                      <a:endParaRPr lang="pt-BR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pt-B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Para Demais Localidades </a:t>
                      </a:r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/>
          </p:nvPr>
        </p:nvGraphicFramePr>
        <p:xfrm>
          <a:off x="3224658" y="4408340"/>
          <a:ext cx="647182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9746"/>
                <a:gridCol w="3802076"/>
              </a:tblGrid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0800 727 9966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pt-B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SAC</a:t>
                      </a:r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/>
          </p:nvPr>
        </p:nvGraphicFramePr>
        <p:xfrm>
          <a:off x="3215616" y="5128436"/>
          <a:ext cx="6480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3477"/>
                <a:gridCol w="3807387"/>
              </a:tblGrid>
              <a:tr h="370840">
                <a:tc>
                  <a:txBody>
                    <a:bodyPr/>
                    <a:lstStyle/>
                    <a:p>
                      <a:pPr marL="0"/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0800 701 7000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pt-B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Ouvidoria</a:t>
                      </a:r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4445" r="19875" b="6000"/>
          <a:stretch/>
        </p:blipFill>
        <p:spPr bwMode="auto">
          <a:xfrm>
            <a:off x="1498424" y="-7140"/>
            <a:ext cx="9180000" cy="690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5372" y="701259"/>
            <a:ext cx="7031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>
                <a:solidFill>
                  <a:schemeClr val="bg1"/>
                </a:solidFill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Investimentos</a:t>
            </a:r>
          </a:p>
        </p:txBody>
      </p:sp>
    </p:spTree>
    <p:extLst>
      <p:ext uri="{BB962C8B-B14F-4D97-AF65-F5344CB8AC3E}">
        <p14:creationId xmlns:p14="http://schemas.microsoft.com/office/powerpoint/2010/main" val="36675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966428" y="638629"/>
            <a:ext cx="576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Composição do Patrimônio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76416" y="1178701"/>
            <a:ext cx="2959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Patrimônio do Plano – Março/18</a:t>
            </a:r>
          </a:p>
        </p:txBody>
      </p:sp>
      <p:pic>
        <p:nvPicPr>
          <p:cNvPr id="14" name="Imagem 13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465916" y="2161870"/>
          <a:ext cx="5033298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16649"/>
                <a:gridCol w="25166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Carteira</a:t>
                      </a:r>
                      <a:endParaRPr lang="pt-B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12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Patrimônio</a:t>
                      </a:r>
                      <a:endParaRPr lang="pt-B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1244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Conservadora Fix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R$      87.012.659,23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Moderada Mix 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R$      49.109.712,67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Arrojada Mix 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R$        4.343.514,21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TOTAL</a:t>
                      </a:r>
                      <a:endParaRPr lang="pt-BR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R$   140.465.886,11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074" y="2438869"/>
            <a:ext cx="3067770" cy="41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369" y="2528880"/>
            <a:ext cx="3544087" cy="387051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966428" y="638629"/>
            <a:ext cx="576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Composição do Patrimônio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76416" y="1178700"/>
            <a:ext cx="394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Carteira Conservadora Fix – Março/18</a:t>
            </a:r>
          </a:p>
        </p:txBody>
      </p:sp>
      <p:pic>
        <p:nvPicPr>
          <p:cNvPr id="14" name="Imagem 13"/>
          <p:cNvPicPr/>
          <p:nvPr/>
        </p:nvPicPr>
        <p:blipFill>
          <a:blip r:embed="rId3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V="1">
            <a:off x="4295760" y="2978940"/>
            <a:ext cx="810108" cy="450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114913" y="2834639"/>
            <a:ext cx="2103396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BRAM H FIM CP MULTI – 100%</a:t>
            </a:r>
          </a:p>
        </p:txBody>
      </p:sp>
      <p:graphicFrame>
        <p:nvGraphicFramePr>
          <p:cNvPr id="28" name="Tabela 27"/>
          <p:cNvGraphicFramePr>
            <a:graphicFrameLocks noGrp="1"/>
          </p:cNvGraphicFramePr>
          <p:nvPr>
            <p:extLst/>
          </p:nvPr>
        </p:nvGraphicFramePr>
        <p:xfrm>
          <a:off x="5890488" y="3955474"/>
          <a:ext cx="3671880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35940"/>
                <a:gridCol w="1835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Carteira</a:t>
                      </a:r>
                      <a:endParaRPr lang="pt-B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12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Patrimônio</a:t>
                      </a:r>
                      <a:endParaRPr lang="pt-B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1244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Conservadora Fix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R$      87.012.659,23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9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1966428" y="638629"/>
            <a:ext cx="576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Composição do Patrimônio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76416" y="1178700"/>
            <a:ext cx="394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Carteira Moderada Mix 15 – Março/18</a:t>
            </a:r>
          </a:p>
        </p:txBody>
      </p:sp>
      <p:pic>
        <p:nvPicPr>
          <p:cNvPr id="14" name="Imagem 13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12" y="2528880"/>
            <a:ext cx="3400425" cy="411480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V="1">
            <a:off x="4295760" y="2978940"/>
            <a:ext cx="810108" cy="450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114913" y="2834639"/>
            <a:ext cx="2220416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BRAM H FIM CP MULTI – 51,39%</a:t>
            </a: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304805" y="3429000"/>
            <a:ext cx="810108" cy="450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114913" y="3248977"/>
            <a:ext cx="1632178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BRAM H RENO – 7,94%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4295760" y="3879060"/>
            <a:ext cx="810108" cy="450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105868" y="3709359"/>
            <a:ext cx="2037676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BRAM H FI RF VOLGA – 6,11%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298450" y="2128468"/>
            <a:ext cx="810108" cy="450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108558" y="2039247"/>
            <a:ext cx="2756204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BRADESCO H FIA GLOBAL QUE IE – 0,94%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3197936" y="1813426"/>
            <a:ext cx="861091" cy="7651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059026" y="1674927"/>
            <a:ext cx="2170722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BRAM GLOBAL FIA FIEX – 1,56%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2495520" y="1815747"/>
            <a:ext cx="0" cy="10188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655912" y="1538749"/>
            <a:ext cx="2173865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BRAM H FIA PASS IBrX – 12,42%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4304805" y="4273792"/>
            <a:ext cx="810108" cy="450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105868" y="4142134"/>
            <a:ext cx="2229461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BRAM H FI RF MULTI IV – 18,11%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/>
          </p:nvPr>
        </p:nvGraphicFramePr>
        <p:xfrm>
          <a:off x="6996120" y="4723852"/>
          <a:ext cx="3671880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35940"/>
                <a:gridCol w="1835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Carteira</a:t>
                      </a:r>
                      <a:endParaRPr lang="pt-B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12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Patrimônio</a:t>
                      </a:r>
                      <a:endParaRPr lang="pt-B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1244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Moderada Mix 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R$      49.109.712,67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25" y="2526058"/>
            <a:ext cx="3133725" cy="4053363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966428" y="638629"/>
            <a:ext cx="576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Composição do Patrimônio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876416" y="1178700"/>
            <a:ext cx="394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Carteira Arrojada Mix 30 – Março/18</a:t>
            </a:r>
          </a:p>
        </p:txBody>
      </p:sp>
      <p:pic>
        <p:nvPicPr>
          <p:cNvPr id="14" name="Imagem 13"/>
          <p:cNvPicPr/>
          <p:nvPr/>
        </p:nvPicPr>
        <p:blipFill>
          <a:blip r:embed="rId3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V="1">
            <a:off x="4295760" y="2978940"/>
            <a:ext cx="810108" cy="450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114914" y="2834639"/>
            <a:ext cx="2241255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BRAM H FI RF MULTI IV – 51,84%</a:t>
            </a: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4304805" y="3609024"/>
            <a:ext cx="810108" cy="450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114914" y="3429001"/>
            <a:ext cx="1854995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BRAM H RENO FI – 12,85%</a:t>
            </a: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4246228" y="4242545"/>
            <a:ext cx="810108" cy="450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049971" y="4139812"/>
            <a:ext cx="2040174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BRAM H FI RF VOLGA – 4,53%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3298450" y="2128468"/>
            <a:ext cx="810108" cy="45006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108558" y="2039247"/>
            <a:ext cx="2756204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BRADESCO H FIA GLOBAL QUE IE – 0,62%</a:t>
            </a:r>
          </a:p>
        </p:txBody>
      </p:sp>
      <p:cxnSp>
        <p:nvCxnSpPr>
          <p:cNvPr id="19" name="Conector reto 18"/>
          <p:cNvCxnSpPr/>
          <p:nvPr/>
        </p:nvCxnSpPr>
        <p:spPr>
          <a:xfrm flipV="1">
            <a:off x="3197936" y="1813426"/>
            <a:ext cx="861091" cy="7651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059026" y="1674927"/>
            <a:ext cx="2170722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BRAM GLOBAL FIA FIEX – 1,84%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2495520" y="1815747"/>
            <a:ext cx="0" cy="101889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655912" y="1538749"/>
            <a:ext cx="2173865" cy="27699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/>
              <a:t>BRAM H FIA PASS IBrX – 26,89%</a:t>
            </a:r>
          </a:p>
        </p:txBody>
      </p:sp>
      <p:graphicFrame>
        <p:nvGraphicFramePr>
          <p:cNvPr id="22" name="Tabela 21"/>
          <p:cNvGraphicFramePr>
            <a:graphicFrameLocks noGrp="1"/>
          </p:cNvGraphicFramePr>
          <p:nvPr>
            <p:extLst/>
          </p:nvPr>
        </p:nvGraphicFramePr>
        <p:xfrm>
          <a:off x="5824383" y="4959204"/>
          <a:ext cx="3581868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45928"/>
                <a:gridCol w="18359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Carteira</a:t>
                      </a:r>
                      <a:endParaRPr lang="pt-B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12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Patrimônio</a:t>
                      </a:r>
                      <a:endParaRPr lang="pt-B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1244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Arrojada Mix 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R$        4.343.514,21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9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66428" y="638629"/>
            <a:ext cx="6109836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Política de Investimento 2018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84" y="1258580"/>
            <a:ext cx="7561008" cy="47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66426" y="638629"/>
            <a:ext cx="6019826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Fatores de Sucesso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kia Pure Text" panose="020B0504040602060303" pitchFamily="34" charset="0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030272" y="1772816"/>
            <a:ext cx="8242192" cy="3479062"/>
            <a:chOff x="525091" y="1870456"/>
            <a:chExt cx="8242192" cy="347906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91" y="1870456"/>
              <a:ext cx="2040460" cy="176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645" y="1870456"/>
              <a:ext cx="1983475" cy="176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771" y="1877002"/>
              <a:ext cx="1863456" cy="176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284" y="2548223"/>
              <a:ext cx="631880" cy="60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ítulo 1"/>
            <p:cNvSpPr>
              <a:spLocks/>
            </p:cNvSpPr>
            <p:nvPr/>
          </p:nvSpPr>
          <p:spPr bwMode="auto">
            <a:xfrm>
              <a:off x="674138" y="4037038"/>
              <a:ext cx="1850469" cy="131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4843"/>
            <a:lstStyle/>
            <a:p>
              <a:pPr algn="ctr"/>
              <a:r>
                <a:rPr lang="pt-B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Volume das Contribuições do Participante e da Empresa</a:t>
              </a:r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453" y="2548223"/>
              <a:ext cx="631880" cy="604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ítulo 1"/>
            <p:cNvSpPr>
              <a:spLocks/>
            </p:cNvSpPr>
            <p:nvPr/>
          </p:nvSpPr>
          <p:spPr bwMode="auto">
            <a:xfrm>
              <a:off x="6469041" y="4105111"/>
              <a:ext cx="2298242" cy="117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4843"/>
            <a:lstStyle/>
            <a:p>
              <a:pPr algn="ctr"/>
              <a:r>
                <a:rPr lang="pt-B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Rentabilidade obtida com a aplicação financeira</a:t>
              </a:r>
            </a:p>
          </p:txBody>
        </p:sp>
        <p:sp>
          <p:nvSpPr>
            <p:cNvPr id="17" name="Título 1"/>
            <p:cNvSpPr>
              <a:spLocks/>
            </p:cNvSpPr>
            <p:nvPr/>
          </p:nvSpPr>
          <p:spPr bwMode="auto">
            <a:xfrm>
              <a:off x="3744227" y="4061646"/>
              <a:ext cx="1892124" cy="119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4843"/>
            <a:lstStyle/>
            <a:p>
              <a:pPr algn="ctr"/>
              <a:r>
                <a:rPr lang="pt-B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Tempo em que são acumuladas as Contribuições</a:t>
              </a:r>
            </a:p>
          </p:txBody>
        </p:sp>
      </p:grpSp>
      <p:pic>
        <p:nvPicPr>
          <p:cNvPr id="18" name="Imagem 17"/>
          <p:cNvPicPr/>
          <p:nvPr/>
        </p:nvPicPr>
        <p:blipFill>
          <a:blip r:embed="rId7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66428" y="638629"/>
            <a:ext cx="8450148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Prós e Contras Carteira Conservadora RF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30" y="1268713"/>
            <a:ext cx="7193299" cy="48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66428" y="638628"/>
            <a:ext cx="8450148" cy="1077218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Parâmetro Comparativo dos Perfis de Investimento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497" y="1718773"/>
            <a:ext cx="7676697" cy="43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6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66428" y="638629"/>
            <a:ext cx="7820064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Como alterar o Perfil de Investimento?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00" y="1268713"/>
            <a:ext cx="9001200" cy="47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3"/>
          <a:stretch/>
        </p:blipFill>
        <p:spPr bwMode="auto">
          <a:xfrm>
            <a:off x="1524000" y="1"/>
            <a:ext cx="9144000" cy="63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ndulado 9"/>
          <p:cNvSpPr/>
          <p:nvPr/>
        </p:nvSpPr>
        <p:spPr>
          <a:xfrm flipH="1">
            <a:off x="1523999" y="5740160"/>
            <a:ext cx="9145506" cy="1144956"/>
          </a:xfrm>
          <a:custGeom>
            <a:avLst/>
            <a:gdLst>
              <a:gd name="connsiteX0" fmla="*/ 0 w 9144000"/>
              <a:gd name="connsiteY0" fmla="*/ 235214 h 1881708"/>
              <a:gd name="connsiteX1" fmla="*/ 9144000 w 9144000"/>
              <a:gd name="connsiteY1" fmla="*/ 235214 h 1881708"/>
              <a:gd name="connsiteX2" fmla="*/ 9144000 w 9144000"/>
              <a:gd name="connsiteY2" fmla="*/ 1646495 h 1881708"/>
              <a:gd name="connsiteX3" fmla="*/ 0 w 9144000"/>
              <a:gd name="connsiteY3" fmla="*/ 1646495 h 1881708"/>
              <a:gd name="connsiteX4" fmla="*/ 0 w 9144000"/>
              <a:gd name="connsiteY4" fmla="*/ 235214 h 1881708"/>
              <a:gd name="connsiteX0" fmla="*/ 0 w 9144000"/>
              <a:gd name="connsiteY0" fmla="*/ 226335 h 1637616"/>
              <a:gd name="connsiteX1" fmla="*/ 9144000 w 9144000"/>
              <a:gd name="connsiteY1" fmla="*/ 226335 h 1637616"/>
              <a:gd name="connsiteX2" fmla="*/ 9144000 w 9144000"/>
              <a:gd name="connsiteY2" fmla="*/ 1304241 h 1637616"/>
              <a:gd name="connsiteX3" fmla="*/ 0 w 9144000"/>
              <a:gd name="connsiteY3" fmla="*/ 1637616 h 1637616"/>
              <a:gd name="connsiteX4" fmla="*/ 0 w 9144000"/>
              <a:gd name="connsiteY4" fmla="*/ 226335 h 1637616"/>
              <a:gd name="connsiteX0" fmla="*/ 0 w 9144000"/>
              <a:gd name="connsiteY0" fmla="*/ 226335 h 1527335"/>
              <a:gd name="connsiteX1" fmla="*/ 9144000 w 9144000"/>
              <a:gd name="connsiteY1" fmla="*/ 226335 h 1527335"/>
              <a:gd name="connsiteX2" fmla="*/ 9144000 w 9144000"/>
              <a:gd name="connsiteY2" fmla="*/ 1304241 h 1527335"/>
              <a:gd name="connsiteX3" fmla="*/ 9525 w 9144000"/>
              <a:gd name="connsiteY3" fmla="*/ 1275666 h 1527335"/>
              <a:gd name="connsiteX4" fmla="*/ 0 w 9144000"/>
              <a:gd name="connsiteY4" fmla="*/ 226335 h 1527335"/>
              <a:gd name="connsiteX0" fmla="*/ 9525 w 9153525"/>
              <a:gd name="connsiteY0" fmla="*/ 226335 h 1542127"/>
              <a:gd name="connsiteX1" fmla="*/ 9153525 w 9153525"/>
              <a:gd name="connsiteY1" fmla="*/ 226335 h 1542127"/>
              <a:gd name="connsiteX2" fmla="*/ 9153525 w 9153525"/>
              <a:gd name="connsiteY2" fmla="*/ 1304241 h 1542127"/>
              <a:gd name="connsiteX3" fmla="*/ 0 w 9153525"/>
              <a:gd name="connsiteY3" fmla="*/ 1399491 h 1542127"/>
              <a:gd name="connsiteX4" fmla="*/ 9525 w 9153525"/>
              <a:gd name="connsiteY4" fmla="*/ 226335 h 1542127"/>
              <a:gd name="connsiteX0" fmla="*/ 9525 w 9153525"/>
              <a:gd name="connsiteY0" fmla="*/ 226335 h 1501486"/>
              <a:gd name="connsiteX1" fmla="*/ 9153525 w 9153525"/>
              <a:gd name="connsiteY1" fmla="*/ 226335 h 1501486"/>
              <a:gd name="connsiteX2" fmla="*/ 9153525 w 9153525"/>
              <a:gd name="connsiteY2" fmla="*/ 1304241 h 1501486"/>
              <a:gd name="connsiteX3" fmla="*/ 0 w 9153525"/>
              <a:gd name="connsiteY3" fmla="*/ 1399491 h 1501486"/>
              <a:gd name="connsiteX4" fmla="*/ 9525 w 9153525"/>
              <a:gd name="connsiteY4" fmla="*/ 226335 h 1501486"/>
              <a:gd name="connsiteX0" fmla="*/ 9525 w 9153525"/>
              <a:gd name="connsiteY0" fmla="*/ 226335 h 1546350"/>
              <a:gd name="connsiteX1" fmla="*/ 9153525 w 9153525"/>
              <a:gd name="connsiteY1" fmla="*/ 226335 h 1546350"/>
              <a:gd name="connsiteX2" fmla="*/ 9153525 w 9153525"/>
              <a:gd name="connsiteY2" fmla="*/ 1304241 h 1546350"/>
              <a:gd name="connsiteX3" fmla="*/ 0 w 9153525"/>
              <a:gd name="connsiteY3" fmla="*/ 1399491 h 1546350"/>
              <a:gd name="connsiteX4" fmla="*/ 9525 w 9153525"/>
              <a:gd name="connsiteY4" fmla="*/ 226335 h 1546350"/>
              <a:gd name="connsiteX0" fmla="*/ 9525 w 9153525"/>
              <a:gd name="connsiteY0" fmla="*/ 226335 h 1540749"/>
              <a:gd name="connsiteX1" fmla="*/ 9153525 w 9153525"/>
              <a:gd name="connsiteY1" fmla="*/ 226335 h 1540749"/>
              <a:gd name="connsiteX2" fmla="*/ 9153525 w 9153525"/>
              <a:gd name="connsiteY2" fmla="*/ 1304241 h 1540749"/>
              <a:gd name="connsiteX3" fmla="*/ 0 w 9153525"/>
              <a:gd name="connsiteY3" fmla="*/ 1399491 h 1540749"/>
              <a:gd name="connsiteX4" fmla="*/ 9525 w 9153525"/>
              <a:gd name="connsiteY4" fmla="*/ 226335 h 1540749"/>
              <a:gd name="connsiteX0" fmla="*/ 9525 w 9153525"/>
              <a:gd name="connsiteY0" fmla="*/ 226335 h 1544927"/>
              <a:gd name="connsiteX1" fmla="*/ 9153525 w 9153525"/>
              <a:gd name="connsiteY1" fmla="*/ 226335 h 1544927"/>
              <a:gd name="connsiteX2" fmla="*/ 9153525 w 9153525"/>
              <a:gd name="connsiteY2" fmla="*/ 1304241 h 1544927"/>
              <a:gd name="connsiteX3" fmla="*/ 0 w 9153525"/>
              <a:gd name="connsiteY3" fmla="*/ 1399491 h 1544927"/>
              <a:gd name="connsiteX4" fmla="*/ 9525 w 9153525"/>
              <a:gd name="connsiteY4" fmla="*/ 226335 h 1544927"/>
              <a:gd name="connsiteX0" fmla="*/ 9525 w 9153525"/>
              <a:gd name="connsiteY0" fmla="*/ 226335 h 1489592"/>
              <a:gd name="connsiteX1" fmla="*/ 9153525 w 9153525"/>
              <a:gd name="connsiteY1" fmla="*/ 226335 h 1489592"/>
              <a:gd name="connsiteX2" fmla="*/ 9153525 w 9153525"/>
              <a:gd name="connsiteY2" fmla="*/ 1304241 h 1489592"/>
              <a:gd name="connsiteX3" fmla="*/ 0 w 9153525"/>
              <a:gd name="connsiteY3" fmla="*/ 1399491 h 1489592"/>
              <a:gd name="connsiteX4" fmla="*/ 9525 w 9153525"/>
              <a:gd name="connsiteY4" fmla="*/ 226335 h 1489592"/>
              <a:gd name="connsiteX0" fmla="*/ 9525 w 9153525"/>
              <a:gd name="connsiteY0" fmla="*/ 193805 h 1457062"/>
              <a:gd name="connsiteX1" fmla="*/ 9153525 w 9153525"/>
              <a:gd name="connsiteY1" fmla="*/ 193805 h 1457062"/>
              <a:gd name="connsiteX2" fmla="*/ 9153525 w 9153525"/>
              <a:gd name="connsiteY2" fmla="*/ 1271711 h 1457062"/>
              <a:gd name="connsiteX3" fmla="*/ 0 w 9153525"/>
              <a:gd name="connsiteY3" fmla="*/ 1366961 h 1457062"/>
              <a:gd name="connsiteX4" fmla="*/ 9525 w 9153525"/>
              <a:gd name="connsiteY4" fmla="*/ 193805 h 1457062"/>
              <a:gd name="connsiteX0" fmla="*/ 9525 w 9153525"/>
              <a:gd name="connsiteY0" fmla="*/ 193805 h 1513820"/>
              <a:gd name="connsiteX1" fmla="*/ 9153525 w 9153525"/>
              <a:gd name="connsiteY1" fmla="*/ 193805 h 1513820"/>
              <a:gd name="connsiteX2" fmla="*/ 9153525 w 9153525"/>
              <a:gd name="connsiteY2" fmla="*/ 1271711 h 1513820"/>
              <a:gd name="connsiteX3" fmla="*/ 0 w 9153525"/>
              <a:gd name="connsiteY3" fmla="*/ 1366961 h 1513820"/>
              <a:gd name="connsiteX4" fmla="*/ 9525 w 9153525"/>
              <a:gd name="connsiteY4" fmla="*/ 193805 h 1513820"/>
              <a:gd name="connsiteX0" fmla="*/ 9525 w 9153525"/>
              <a:gd name="connsiteY0" fmla="*/ 193805 h 1486903"/>
              <a:gd name="connsiteX1" fmla="*/ 9153525 w 9153525"/>
              <a:gd name="connsiteY1" fmla="*/ 193805 h 1486903"/>
              <a:gd name="connsiteX2" fmla="*/ 9153525 w 9153525"/>
              <a:gd name="connsiteY2" fmla="*/ 1271711 h 1486903"/>
              <a:gd name="connsiteX3" fmla="*/ 0 w 9153525"/>
              <a:gd name="connsiteY3" fmla="*/ 1366961 h 1486903"/>
              <a:gd name="connsiteX4" fmla="*/ 9525 w 9153525"/>
              <a:gd name="connsiteY4" fmla="*/ 193805 h 1486903"/>
              <a:gd name="connsiteX0" fmla="*/ 9525 w 9153525"/>
              <a:gd name="connsiteY0" fmla="*/ 193805 h 1519670"/>
              <a:gd name="connsiteX1" fmla="*/ 9153525 w 9153525"/>
              <a:gd name="connsiteY1" fmla="*/ 193805 h 1519670"/>
              <a:gd name="connsiteX2" fmla="*/ 9153525 w 9153525"/>
              <a:gd name="connsiteY2" fmla="*/ 1271711 h 1519670"/>
              <a:gd name="connsiteX3" fmla="*/ 0 w 9153525"/>
              <a:gd name="connsiteY3" fmla="*/ 1366961 h 1519670"/>
              <a:gd name="connsiteX4" fmla="*/ 9525 w 9153525"/>
              <a:gd name="connsiteY4" fmla="*/ 193805 h 1519670"/>
              <a:gd name="connsiteX0" fmla="*/ 9525 w 9153525"/>
              <a:gd name="connsiteY0" fmla="*/ 333865 h 1659730"/>
              <a:gd name="connsiteX1" fmla="*/ 9153525 w 9153525"/>
              <a:gd name="connsiteY1" fmla="*/ 333865 h 1659730"/>
              <a:gd name="connsiteX2" fmla="*/ 9153525 w 9153525"/>
              <a:gd name="connsiteY2" fmla="*/ 1411771 h 1659730"/>
              <a:gd name="connsiteX3" fmla="*/ 0 w 9153525"/>
              <a:gd name="connsiteY3" fmla="*/ 1507021 h 1659730"/>
              <a:gd name="connsiteX4" fmla="*/ 9525 w 9153525"/>
              <a:gd name="connsiteY4" fmla="*/ 333865 h 1659730"/>
              <a:gd name="connsiteX0" fmla="*/ 9525 w 9153525"/>
              <a:gd name="connsiteY0" fmla="*/ 306998 h 1632863"/>
              <a:gd name="connsiteX1" fmla="*/ 9153525 w 9153525"/>
              <a:gd name="connsiteY1" fmla="*/ 306998 h 1632863"/>
              <a:gd name="connsiteX2" fmla="*/ 9153525 w 9153525"/>
              <a:gd name="connsiteY2" fmla="*/ 1384904 h 1632863"/>
              <a:gd name="connsiteX3" fmla="*/ 0 w 9153525"/>
              <a:gd name="connsiteY3" fmla="*/ 1480154 h 1632863"/>
              <a:gd name="connsiteX4" fmla="*/ 9525 w 9153525"/>
              <a:gd name="connsiteY4" fmla="*/ 306998 h 1632863"/>
              <a:gd name="connsiteX0" fmla="*/ 9525 w 9177276"/>
              <a:gd name="connsiteY0" fmla="*/ 306998 h 1511966"/>
              <a:gd name="connsiteX1" fmla="*/ 9153525 w 9177276"/>
              <a:gd name="connsiteY1" fmla="*/ 306998 h 1511966"/>
              <a:gd name="connsiteX2" fmla="*/ 9177276 w 9177276"/>
              <a:gd name="connsiteY2" fmla="*/ 1242400 h 1511966"/>
              <a:gd name="connsiteX3" fmla="*/ 0 w 9177276"/>
              <a:gd name="connsiteY3" fmla="*/ 1480154 h 1511966"/>
              <a:gd name="connsiteX4" fmla="*/ 9525 w 9177276"/>
              <a:gd name="connsiteY4" fmla="*/ 306998 h 1511966"/>
              <a:gd name="connsiteX0" fmla="*/ 9525 w 9189151"/>
              <a:gd name="connsiteY0" fmla="*/ 306998 h 1480154"/>
              <a:gd name="connsiteX1" fmla="*/ 9153525 w 9189151"/>
              <a:gd name="connsiteY1" fmla="*/ 306998 h 1480154"/>
              <a:gd name="connsiteX2" fmla="*/ 9189151 w 9189151"/>
              <a:gd name="connsiteY2" fmla="*/ 1159273 h 1480154"/>
              <a:gd name="connsiteX3" fmla="*/ 0 w 9189151"/>
              <a:gd name="connsiteY3" fmla="*/ 1480154 h 1480154"/>
              <a:gd name="connsiteX4" fmla="*/ 9525 w 9189151"/>
              <a:gd name="connsiteY4" fmla="*/ 306998 h 1480154"/>
              <a:gd name="connsiteX0" fmla="*/ 9525 w 9201027"/>
              <a:gd name="connsiteY0" fmla="*/ 306998 h 1502075"/>
              <a:gd name="connsiteX1" fmla="*/ 9153525 w 9201027"/>
              <a:gd name="connsiteY1" fmla="*/ 306998 h 1502075"/>
              <a:gd name="connsiteX2" fmla="*/ 9201027 w 9201027"/>
              <a:gd name="connsiteY2" fmla="*/ 1230525 h 1502075"/>
              <a:gd name="connsiteX3" fmla="*/ 0 w 9201027"/>
              <a:gd name="connsiteY3" fmla="*/ 1480154 h 1502075"/>
              <a:gd name="connsiteX4" fmla="*/ 9525 w 9201027"/>
              <a:gd name="connsiteY4" fmla="*/ 306998 h 1502075"/>
              <a:gd name="connsiteX0" fmla="*/ 0 w 9191502"/>
              <a:gd name="connsiteY0" fmla="*/ 306998 h 1478484"/>
              <a:gd name="connsiteX1" fmla="*/ 9144000 w 9191502"/>
              <a:gd name="connsiteY1" fmla="*/ 306998 h 1478484"/>
              <a:gd name="connsiteX2" fmla="*/ 9191502 w 9191502"/>
              <a:gd name="connsiteY2" fmla="*/ 1230525 h 1478484"/>
              <a:gd name="connsiteX3" fmla="*/ 49852 w 9191502"/>
              <a:gd name="connsiteY3" fmla="*/ 1325775 h 1478484"/>
              <a:gd name="connsiteX4" fmla="*/ 0 w 9191502"/>
              <a:gd name="connsiteY4" fmla="*/ 306998 h 1478484"/>
              <a:gd name="connsiteX0" fmla="*/ 21400 w 9212902"/>
              <a:gd name="connsiteY0" fmla="*/ 306998 h 1506141"/>
              <a:gd name="connsiteX1" fmla="*/ 9165400 w 9212902"/>
              <a:gd name="connsiteY1" fmla="*/ 306998 h 1506141"/>
              <a:gd name="connsiteX2" fmla="*/ 9212902 w 9212902"/>
              <a:gd name="connsiteY2" fmla="*/ 1230525 h 1506141"/>
              <a:gd name="connsiteX3" fmla="*/ 0 w 9212902"/>
              <a:gd name="connsiteY3" fmla="*/ 1503905 h 1506141"/>
              <a:gd name="connsiteX4" fmla="*/ 21400 w 9212902"/>
              <a:gd name="connsiteY4" fmla="*/ 306998 h 1506141"/>
              <a:gd name="connsiteX0" fmla="*/ 21400 w 9212902"/>
              <a:gd name="connsiteY0" fmla="*/ 336904 h 1536047"/>
              <a:gd name="connsiteX1" fmla="*/ 9165400 w 9212902"/>
              <a:gd name="connsiteY1" fmla="*/ 336904 h 1536047"/>
              <a:gd name="connsiteX2" fmla="*/ 9212902 w 9212902"/>
              <a:gd name="connsiteY2" fmla="*/ 1260431 h 1536047"/>
              <a:gd name="connsiteX3" fmla="*/ 0 w 9212902"/>
              <a:gd name="connsiteY3" fmla="*/ 1533811 h 1536047"/>
              <a:gd name="connsiteX4" fmla="*/ 21400 w 9212902"/>
              <a:gd name="connsiteY4" fmla="*/ 336904 h 1536047"/>
              <a:gd name="connsiteX0" fmla="*/ 21400 w 9212902"/>
              <a:gd name="connsiteY0" fmla="*/ 336904 h 1518081"/>
              <a:gd name="connsiteX1" fmla="*/ 9165400 w 9212902"/>
              <a:gd name="connsiteY1" fmla="*/ 336904 h 1518081"/>
              <a:gd name="connsiteX2" fmla="*/ 9212902 w 9212902"/>
              <a:gd name="connsiteY2" fmla="*/ 1260431 h 1518081"/>
              <a:gd name="connsiteX3" fmla="*/ 0 w 9212902"/>
              <a:gd name="connsiteY3" fmla="*/ 1422748 h 1518081"/>
              <a:gd name="connsiteX4" fmla="*/ 21400 w 9212902"/>
              <a:gd name="connsiteY4" fmla="*/ 336904 h 1518081"/>
              <a:gd name="connsiteX0" fmla="*/ 21400 w 9212902"/>
              <a:gd name="connsiteY0" fmla="*/ 336904 h 1526973"/>
              <a:gd name="connsiteX1" fmla="*/ 9165400 w 9212902"/>
              <a:gd name="connsiteY1" fmla="*/ 336904 h 1526973"/>
              <a:gd name="connsiteX2" fmla="*/ 9212902 w 9212902"/>
              <a:gd name="connsiteY2" fmla="*/ 1260431 h 1526973"/>
              <a:gd name="connsiteX3" fmla="*/ 0 w 9212902"/>
              <a:gd name="connsiteY3" fmla="*/ 1422748 h 1526973"/>
              <a:gd name="connsiteX4" fmla="*/ 21400 w 9212902"/>
              <a:gd name="connsiteY4" fmla="*/ 336904 h 1526973"/>
              <a:gd name="connsiteX0" fmla="*/ 21400 w 9212902"/>
              <a:gd name="connsiteY0" fmla="*/ 336904 h 1422748"/>
              <a:gd name="connsiteX1" fmla="*/ 9165400 w 9212902"/>
              <a:gd name="connsiteY1" fmla="*/ 336904 h 1422748"/>
              <a:gd name="connsiteX2" fmla="*/ 9212902 w 9212902"/>
              <a:gd name="connsiteY2" fmla="*/ 1260431 h 1422748"/>
              <a:gd name="connsiteX3" fmla="*/ 0 w 9212902"/>
              <a:gd name="connsiteY3" fmla="*/ 1422748 h 1422748"/>
              <a:gd name="connsiteX4" fmla="*/ 21400 w 9212902"/>
              <a:gd name="connsiteY4" fmla="*/ 336904 h 1422748"/>
              <a:gd name="connsiteX0" fmla="*/ 21400 w 9212902"/>
              <a:gd name="connsiteY0" fmla="*/ 336904 h 1422748"/>
              <a:gd name="connsiteX1" fmla="*/ 9165400 w 9212902"/>
              <a:gd name="connsiteY1" fmla="*/ 336904 h 1422748"/>
              <a:gd name="connsiteX2" fmla="*/ 9212902 w 9212902"/>
              <a:gd name="connsiteY2" fmla="*/ 1260431 h 1422748"/>
              <a:gd name="connsiteX3" fmla="*/ 0 w 9212902"/>
              <a:gd name="connsiteY3" fmla="*/ 1422748 h 1422748"/>
              <a:gd name="connsiteX4" fmla="*/ 21400 w 9212902"/>
              <a:gd name="connsiteY4" fmla="*/ 336904 h 1422748"/>
              <a:gd name="connsiteX0" fmla="*/ 21400 w 9212902"/>
              <a:gd name="connsiteY0" fmla="*/ 336904 h 1422748"/>
              <a:gd name="connsiteX1" fmla="*/ 9165400 w 9212902"/>
              <a:gd name="connsiteY1" fmla="*/ 336904 h 1422748"/>
              <a:gd name="connsiteX2" fmla="*/ 9212902 w 9212902"/>
              <a:gd name="connsiteY2" fmla="*/ 1260431 h 1422748"/>
              <a:gd name="connsiteX3" fmla="*/ 0 w 9212902"/>
              <a:gd name="connsiteY3" fmla="*/ 1422748 h 1422748"/>
              <a:gd name="connsiteX4" fmla="*/ 21400 w 9212902"/>
              <a:gd name="connsiteY4" fmla="*/ 336904 h 1422748"/>
              <a:gd name="connsiteX0" fmla="*/ 21400 w 9212902"/>
              <a:gd name="connsiteY0" fmla="*/ 336904 h 1422748"/>
              <a:gd name="connsiteX1" fmla="*/ 9165400 w 9212902"/>
              <a:gd name="connsiteY1" fmla="*/ 336904 h 1422748"/>
              <a:gd name="connsiteX2" fmla="*/ 9212902 w 9212902"/>
              <a:gd name="connsiteY2" fmla="*/ 1260431 h 1422748"/>
              <a:gd name="connsiteX3" fmla="*/ 0 w 9212902"/>
              <a:gd name="connsiteY3" fmla="*/ 1422748 h 1422748"/>
              <a:gd name="connsiteX4" fmla="*/ 21400 w 9212902"/>
              <a:gd name="connsiteY4" fmla="*/ 336904 h 1422748"/>
              <a:gd name="connsiteX0" fmla="*/ 21400 w 9165400"/>
              <a:gd name="connsiteY0" fmla="*/ 336904 h 1422748"/>
              <a:gd name="connsiteX1" fmla="*/ 9165400 w 9165400"/>
              <a:gd name="connsiteY1" fmla="*/ 336904 h 1422748"/>
              <a:gd name="connsiteX2" fmla="*/ 9158311 w 9165400"/>
              <a:gd name="connsiteY2" fmla="*/ 1260431 h 1422748"/>
              <a:gd name="connsiteX3" fmla="*/ 0 w 9165400"/>
              <a:gd name="connsiteY3" fmla="*/ 1422748 h 1422748"/>
              <a:gd name="connsiteX4" fmla="*/ 21400 w 9165400"/>
              <a:gd name="connsiteY4" fmla="*/ 336904 h 1422748"/>
              <a:gd name="connsiteX0" fmla="*/ 21400 w 9165400"/>
              <a:gd name="connsiteY0" fmla="*/ 336904 h 1339992"/>
              <a:gd name="connsiteX1" fmla="*/ 9165400 w 9165400"/>
              <a:gd name="connsiteY1" fmla="*/ 336904 h 1339992"/>
              <a:gd name="connsiteX2" fmla="*/ 9158311 w 9165400"/>
              <a:gd name="connsiteY2" fmla="*/ 1260431 h 1339992"/>
              <a:gd name="connsiteX3" fmla="*/ 0 w 9165400"/>
              <a:gd name="connsiteY3" fmla="*/ 1327552 h 1339992"/>
              <a:gd name="connsiteX4" fmla="*/ 21400 w 9165400"/>
              <a:gd name="connsiteY4" fmla="*/ 336904 h 1339992"/>
              <a:gd name="connsiteX0" fmla="*/ 21400 w 9165400"/>
              <a:gd name="connsiteY0" fmla="*/ 336904 h 1333273"/>
              <a:gd name="connsiteX1" fmla="*/ 9165400 w 9165400"/>
              <a:gd name="connsiteY1" fmla="*/ 336904 h 1333273"/>
              <a:gd name="connsiteX2" fmla="*/ 9158311 w 9165400"/>
              <a:gd name="connsiteY2" fmla="*/ 1260431 h 1333273"/>
              <a:gd name="connsiteX3" fmla="*/ 0 w 9165400"/>
              <a:gd name="connsiteY3" fmla="*/ 1248221 h 1333273"/>
              <a:gd name="connsiteX4" fmla="*/ 21400 w 9165400"/>
              <a:gd name="connsiteY4" fmla="*/ 336904 h 1333273"/>
              <a:gd name="connsiteX0" fmla="*/ 7752 w 9151752"/>
              <a:gd name="connsiteY0" fmla="*/ 336904 h 1328693"/>
              <a:gd name="connsiteX1" fmla="*/ 9151752 w 9151752"/>
              <a:gd name="connsiteY1" fmla="*/ 336904 h 1328693"/>
              <a:gd name="connsiteX2" fmla="*/ 9144663 w 9151752"/>
              <a:gd name="connsiteY2" fmla="*/ 1260431 h 1328693"/>
              <a:gd name="connsiteX3" fmla="*/ 0 w 9151752"/>
              <a:gd name="connsiteY3" fmla="*/ 1184757 h 1328693"/>
              <a:gd name="connsiteX4" fmla="*/ 7752 w 9151752"/>
              <a:gd name="connsiteY4" fmla="*/ 336904 h 1328693"/>
              <a:gd name="connsiteX0" fmla="*/ 21400 w 9165400"/>
              <a:gd name="connsiteY0" fmla="*/ 336904 h 1334520"/>
              <a:gd name="connsiteX1" fmla="*/ 9165400 w 9165400"/>
              <a:gd name="connsiteY1" fmla="*/ 336904 h 1334520"/>
              <a:gd name="connsiteX2" fmla="*/ 9158311 w 9165400"/>
              <a:gd name="connsiteY2" fmla="*/ 1260431 h 1334520"/>
              <a:gd name="connsiteX3" fmla="*/ 0 w 9165400"/>
              <a:gd name="connsiteY3" fmla="*/ 1264088 h 1334520"/>
              <a:gd name="connsiteX4" fmla="*/ 21400 w 9165400"/>
              <a:gd name="connsiteY4" fmla="*/ 336904 h 1334520"/>
              <a:gd name="connsiteX0" fmla="*/ 21400 w 9165400"/>
              <a:gd name="connsiteY0" fmla="*/ 336904 h 1373361"/>
              <a:gd name="connsiteX1" fmla="*/ 9165400 w 9165400"/>
              <a:gd name="connsiteY1" fmla="*/ 336904 h 1373361"/>
              <a:gd name="connsiteX2" fmla="*/ 9158311 w 9165400"/>
              <a:gd name="connsiteY2" fmla="*/ 1260431 h 1373361"/>
              <a:gd name="connsiteX3" fmla="*/ 0 w 9165400"/>
              <a:gd name="connsiteY3" fmla="*/ 1264088 h 1373361"/>
              <a:gd name="connsiteX4" fmla="*/ 21400 w 9165400"/>
              <a:gd name="connsiteY4" fmla="*/ 336904 h 1373361"/>
              <a:gd name="connsiteX0" fmla="*/ 21400 w 9165400"/>
              <a:gd name="connsiteY0" fmla="*/ 336904 h 1299818"/>
              <a:gd name="connsiteX1" fmla="*/ 9165400 w 9165400"/>
              <a:gd name="connsiteY1" fmla="*/ 336904 h 1299818"/>
              <a:gd name="connsiteX2" fmla="*/ 9158311 w 9165400"/>
              <a:gd name="connsiteY2" fmla="*/ 1260431 h 1299818"/>
              <a:gd name="connsiteX3" fmla="*/ 0 w 9165400"/>
              <a:gd name="connsiteY3" fmla="*/ 1264088 h 1299818"/>
              <a:gd name="connsiteX4" fmla="*/ 21400 w 9165400"/>
              <a:gd name="connsiteY4" fmla="*/ 336904 h 1299818"/>
              <a:gd name="connsiteX0" fmla="*/ 21400 w 9165400"/>
              <a:gd name="connsiteY0" fmla="*/ 336904 h 1276044"/>
              <a:gd name="connsiteX1" fmla="*/ 9165400 w 9165400"/>
              <a:gd name="connsiteY1" fmla="*/ 336904 h 1276044"/>
              <a:gd name="connsiteX2" fmla="*/ 9158311 w 9165400"/>
              <a:gd name="connsiteY2" fmla="*/ 1260431 h 1276044"/>
              <a:gd name="connsiteX3" fmla="*/ 0 w 9165400"/>
              <a:gd name="connsiteY3" fmla="*/ 1264088 h 1276044"/>
              <a:gd name="connsiteX4" fmla="*/ 21400 w 9165400"/>
              <a:gd name="connsiteY4" fmla="*/ 336904 h 1276044"/>
              <a:gd name="connsiteX0" fmla="*/ 21400 w 9165400"/>
              <a:gd name="connsiteY0" fmla="*/ 336904 h 1293564"/>
              <a:gd name="connsiteX1" fmla="*/ 9165400 w 9165400"/>
              <a:gd name="connsiteY1" fmla="*/ 336904 h 1293564"/>
              <a:gd name="connsiteX2" fmla="*/ 9158311 w 9165400"/>
              <a:gd name="connsiteY2" fmla="*/ 1260431 h 1293564"/>
              <a:gd name="connsiteX3" fmla="*/ 0 w 9165400"/>
              <a:gd name="connsiteY3" fmla="*/ 1264088 h 1293564"/>
              <a:gd name="connsiteX4" fmla="*/ 21400 w 9165400"/>
              <a:gd name="connsiteY4" fmla="*/ 336904 h 1293564"/>
              <a:gd name="connsiteX0" fmla="*/ 21400 w 9165400"/>
              <a:gd name="connsiteY0" fmla="*/ 368628 h 1325286"/>
              <a:gd name="connsiteX1" fmla="*/ 9165400 w 9165400"/>
              <a:gd name="connsiteY1" fmla="*/ 368628 h 1325286"/>
              <a:gd name="connsiteX2" fmla="*/ 9158311 w 9165400"/>
              <a:gd name="connsiteY2" fmla="*/ 1292155 h 1325286"/>
              <a:gd name="connsiteX3" fmla="*/ 0 w 9165400"/>
              <a:gd name="connsiteY3" fmla="*/ 1295812 h 1325286"/>
              <a:gd name="connsiteX4" fmla="*/ 21400 w 9165400"/>
              <a:gd name="connsiteY4" fmla="*/ 368628 h 1325286"/>
              <a:gd name="connsiteX0" fmla="*/ 1506 w 9145506"/>
              <a:gd name="connsiteY0" fmla="*/ 368628 h 1322662"/>
              <a:gd name="connsiteX1" fmla="*/ 9145506 w 9145506"/>
              <a:gd name="connsiteY1" fmla="*/ 368628 h 1322662"/>
              <a:gd name="connsiteX2" fmla="*/ 9138417 w 9145506"/>
              <a:gd name="connsiteY2" fmla="*/ 1292155 h 1322662"/>
              <a:gd name="connsiteX3" fmla="*/ 8155 w 9145506"/>
              <a:gd name="connsiteY3" fmla="*/ 1269725 h 1322662"/>
              <a:gd name="connsiteX4" fmla="*/ 1506 w 9145506"/>
              <a:gd name="connsiteY4" fmla="*/ 368628 h 1322662"/>
              <a:gd name="connsiteX0" fmla="*/ 1506 w 9145506"/>
              <a:gd name="connsiteY0" fmla="*/ 368628 h 1329397"/>
              <a:gd name="connsiteX1" fmla="*/ 9145506 w 9145506"/>
              <a:gd name="connsiteY1" fmla="*/ 368628 h 1329397"/>
              <a:gd name="connsiteX2" fmla="*/ 9138417 w 9145506"/>
              <a:gd name="connsiteY2" fmla="*/ 1292155 h 1329397"/>
              <a:gd name="connsiteX3" fmla="*/ 8155 w 9145506"/>
              <a:gd name="connsiteY3" fmla="*/ 1269725 h 1329397"/>
              <a:gd name="connsiteX4" fmla="*/ 1506 w 9145506"/>
              <a:gd name="connsiteY4" fmla="*/ 368628 h 1329397"/>
              <a:gd name="connsiteX0" fmla="*/ 1506 w 9145506"/>
              <a:gd name="connsiteY0" fmla="*/ 368628 h 1332082"/>
              <a:gd name="connsiteX1" fmla="*/ 9145506 w 9145506"/>
              <a:gd name="connsiteY1" fmla="*/ 368628 h 1332082"/>
              <a:gd name="connsiteX2" fmla="*/ 9138417 w 9145506"/>
              <a:gd name="connsiteY2" fmla="*/ 1292155 h 1332082"/>
              <a:gd name="connsiteX3" fmla="*/ 8155 w 9145506"/>
              <a:gd name="connsiteY3" fmla="*/ 1269725 h 1332082"/>
              <a:gd name="connsiteX4" fmla="*/ 1506 w 9145506"/>
              <a:gd name="connsiteY4" fmla="*/ 368628 h 1332082"/>
              <a:gd name="connsiteX0" fmla="*/ 1506 w 9145506"/>
              <a:gd name="connsiteY0" fmla="*/ 368628 h 1302598"/>
              <a:gd name="connsiteX1" fmla="*/ 9145506 w 9145506"/>
              <a:gd name="connsiteY1" fmla="*/ 368628 h 1302598"/>
              <a:gd name="connsiteX2" fmla="*/ 9138417 w 9145506"/>
              <a:gd name="connsiteY2" fmla="*/ 1292155 h 1302598"/>
              <a:gd name="connsiteX3" fmla="*/ 8155 w 9145506"/>
              <a:gd name="connsiteY3" fmla="*/ 1269725 h 1302598"/>
              <a:gd name="connsiteX4" fmla="*/ 1506 w 9145506"/>
              <a:gd name="connsiteY4" fmla="*/ 368628 h 1302598"/>
              <a:gd name="connsiteX0" fmla="*/ 1506 w 9145506"/>
              <a:gd name="connsiteY0" fmla="*/ 368628 h 1293442"/>
              <a:gd name="connsiteX1" fmla="*/ 9145506 w 9145506"/>
              <a:gd name="connsiteY1" fmla="*/ 368628 h 1293442"/>
              <a:gd name="connsiteX2" fmla="*/ 9138417 w 9145506"/>
              <a:gd name="connsiteY2" fmla="*/ 1292155 h 1293442"/>
              <a:gd name="connsiteX3" fmla="*/ 8155 w 9145506"/>
              <a:gd name="connsiteY3" fmla="*/ 1269725 h 1293442"/>
              <a:gd name="connsiteX4" fmla="*/ 1506 w 9145506"/>
              <a:gd name="connsiteY4" fmla="*/ 368628 h 1293442"/>
              <a:gd name="connsiteX0" fmla="*/ 1506 w 9145506"/>
              <a:gd name="connsiteY0" fmla="*/ 368628 h 1292155"/>
              <a:gd name="connsiteX1" fmla="*/ 9145506 w 9145506"/>
              <a:gd name="connsiteY1" fmla="*/ 368628 h 1292155"/>
              <a:gd name="connsiteX2" fmla="*/ 9138417 w 9145506"/>
              <a:gd name="connsiteY2" fmla="*/ 1292155 h 1292155"/>
              <a:gd name="connsiteX3" fmla="*/ 8155 w 9145506"/>
              <a:gd name="connsiteY3" fmla="*/ 1269725 h 1292155"/>
              <a:gd name="connsiteX4" fmla="*/ 1506 w 9145506"/>
              <a:gd name="connsiteY4" fmla="*/ 368628 h 1292155"/>
              <a:gd name="connsiteX0" fmla="*/ 1506 w 9145506"/>
              <a:gd name="connsiteY0" fmla="*/ 368628 h 1292155"/>
              <a:gd name="connsiteX1" fmla="*/ 9145506 w 9145506"/>
              <a:gd name="connsiteY1" fmla="*/ 368628 h 1292155"/>
              <a:gd name="connsiteX2" fmla="*/ 9138417 w 9145506"/>
              <a:gd name="connsiteY2" fmla="*/ 1292155 h 1292155"/>
              <a:gd name="connsiteX3" fmla="*/ 8155 w 9145506"/>
              <a:gd name="connsiteY3" fmla="*/ 1269725 h 1292155"/>
              <a:gd name="connsiteX4" fmla="*/ 1506 w 9145506"/>
              <a:gd name="connsiteY4" fmla="*/ 368628 h 1292155"/>
              <a:gd name="connsiteX0" fmla="*/ 1506 w 9145506"/>
              <a:gd name="connsiteY0" fmla="*/ 341299 h 1264826"/>
              <a:gd name="connsiteX1" fmla="*/ 9145506 w 9145506"/>
              <a:gd name="connsiteY1" fmla="*/ 341299 h 1264826"/>
              <a:gd name="connsiteX2" fmla="*/ 9138417 w 9145506"/>
              <a:gd name="connsiteY2" fmla="*/ 1264826 h 1264826"/>
              <a:gd name="connsiteX3" fmla="*/ 8155 w 9145506"/>
              <a:gd name="connsiteY3" fmla="*/ 1242396 h 1264826"/>
              <a:gd name="connsiteX4" fmla="*/ 1506 w 9145506"/>
              <a:gd name="connsiteY4" fmla="*/ 341299 h 1264826"/>
              <a:gd name="connsiteX0" fmla="*/ 1506 w 9145506"/>
              <a:gd name="connsiteY0" fmla="*/ 351968 h 1275495"/>
              <a:gd name="connsiteX1" fmla="*/ 9145506 w 9145506"/>
              <a:gd name="connsiteY1" fmla="*/ 351968 h 1275495"/>
              <a:gd name="connsiteX2" fmla="*/ 9138417 w 9145506"/>
              <a:gd name="connsiteY2" fmla="*/ 1275495 h 1275495"/>
              <a:gd name="connsiteX3" fmla="*/ 8155 w 9145506"/>
              <a:gd name="connsiteY3" fmla="*/ 1253065 h 1275495"/>
              <a:gd name="connsiteX4" fmla="*/ 1506 w 9145506"/>
              <a:gd name="connsiteY4" fmla="*/ 351968 h 1275495"/>
              <a:gd name="connsiteX0" fmla="*/ 1506 w 9145506"/>
              <a:gd name="connsiteY0" fmla="*/ 407535 h 1331062"/>
              <a:gd name="connsiteX1" fmla="*/ 9145506 w 9145506"/>
              <a:gd name="connsiteY1" fmla="*/ 407535 h 1331062"/>
              <a:gd name="connsiteX2" fmla="*/ 9138417 w 9145506"/>
              <a:gd name="connsiteY2" fmla="*/ 1331062 h 1331062"/>
              <a:gd name="connsiteX3" fmla="*/ 8155 w 9145506"/>
              <a:gd name="connsiteY3" fmla="*/ 1308632 h 1331062"/>
              <a:gd name="connsiteX4" fmla="*/ 1506 w 9145506"/>
              <a:gd name="connsiteY4" fmla="*/ 407535 h 133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5506" h="1331062">
                <a:moveTo>
                  <a:pt x="1506" y="407535"/>
                </a:moveTo>
                <a:cubicBezTo>
                  <a:pt x="2856556" y="-880714"/>
                  <a:pt x="5616857" y="1385859"/>
                  <a:pt x="9145506" y="407535"/>
                </a:cubicBezTo>
                <a:lnTo>
                  <a:pt x="9138417" y="1331062"/>
                </a:lnTo>
                <a:lnTo>
                  <a:pt x="8155" y="1308632"/>
                </a:lnTo>
                <a:cubicBezTo>
                  <a:pt x="15288" y="999571"/>
                  <a:pt x="-5627" y="716596"/>
                  <a:pt x="1506" y="407535"/>
                </a:cubicBezTo>
                <a:close/>
              </a:path>
            </a:pathLst>
          </a:custGeom>
          <a:solidFill>
            <a:srgbClr val="E12444"/>
          </a:solidFill>
          <a:ln>
            <a:solidFill>
              <a:srgbClr val="E12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6" t="85142" r="29177" b="5696"/>
          <a:stretch/>
        </p:blipFill>
        <p:spPr bwMode="auto">
          <a:xfrm>
            <a:off x="7626204" y="5866310"/>
            <a:ext cx="2461802" cy="893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/>
          <p:nvPr/>
        </p:nvPicPr>
        <p:blipFill>
          <a:blip r:embed="rId5"/>
          <a:stretch>
            <a:fillRect/>
          </a:stretch>
        </p:blipFill>
        <p:spPr>
          <a:xfrm>
            <a:off x="1685412" y="188568"/>
            <a:ext cx="2520336" cy="18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1966426" y="638629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Regime de Tributação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kia Pure Text" panose="020B0504040602060303" pitchFamily="34" charset="0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pic>
        <p:nvPicPr>
          <p:cNvPr id="33" name="Imagem 32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634917" y="1448737"/>
            <a:ext cx="90000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momento da adesão ao Plano, o Participante deve optar por um dos dois regimes de tributação do Imposto de Renda: Regime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Progressivo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 Regime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Regressivo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regime escolhido será aplicado somente no momento em que o Participante receber algum valor do Plano (benefício ou resgate).</a:t>
            </a:r>
          </a:p>
          <a:p>
            <a:pPr algn="just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</a:rPr>
              <a:t>A OPÇÃO PELO REGIME DE TRIBUTAÇÃO É IMEDIATA, DEFINITIVA E IRRETRATÁVEL .</a:t>
            </a:r>
          </a:p>
          <a:p>
            <a:pPr algn="just">
              <a:spcAft>
                <a:spcPts val="600"/>
              </a:spcAft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34917" y="3386366"/>
            <a:ext cx="90000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Regime Tributário Progressivo:</a:t>
            </a:r>
          </a:p>
          <a:p>
            <a:pPr algn="just"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tabela utilizada no regime progressivo é a mesma que determina a alíquota do Imposto de Renda sobre o seu salário. Quanto maior o valor da base de cálculo, maior a alíquota a ser aplicada.</a:t>
            </a:r>
          </a:p>
          <a:p>
            <a:pPr algn="just"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Exclusivamente no pagamento do Resgate, o IR retido na fonte será descontado com base na alíquota única de 15%, a título de antecipação. No pagamento do Benefício Mensal o IR retido na fonte será calculado conforme a Tabela Progressiva vigente de acordo com o valor do benefício mensal.</a:t>
            </a:r>
          </a:p>
          <a:p>
            <a:pPr algn="just"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ambos os casos, o IR pago na fonte deve ser declarado no Ajuste Anual com a Receita, podendo ser compensado ou restituído conforme as demais rendas e despesas dedutíveis.</a:t>
            </a:r>
          </a:p>
        </p:txBody>
      </p:sp>
    </p:spTree>
    <p:extLst>
      <p:ext uri="{BB962C8B-B14F-4D97-AF65-F5344CB8AC3E}">
        <p14:creationId xmlns:p14="http://schemas.microsoft.com/office/powerpoint/2010/main" val="29446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1966426" y="638629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Regime de Tributação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kia Pure Text" panose="020B0504040602060303" pitchFamily="34" charset="0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pic>
        <p:nvPicPr>
          <p:cNvPr id="33" name="Imagem 32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634917" y="1457573"/>
            <a:ext cx="9000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Regime Tributário Regressivo:</a:t>
            </a:r>
          </a:p>
          <a:p>
            <a:pPr algn="just"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tabela do regime regressivo vincula o prazo de acumulação do recurso à alíquota a ser aplicada. Quanto maior for o tempo de permanência do seu dinheiro no Plano, menor será a alíquota de imposto de renda na hora do resgate ou recebimento do benefício. No regime regressivo a incidência de IR ocorre de forma definitiva e exclusiva na fonte.</a:t>
            </a:r>
          </a:p>
          <a:p>
            <a:pPr algn="just"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Benefício Mensal, através de pagamento por prazo certo ou percentual sobre o saldo, será aplicada a metodologia PEPS (Primeiro que Entra Primeiro que Sai), onde o pagamento mensal do benefício é sempre feito utilizando as contribuições mais antigas, ou seja, as que estiverem na menor alíquota da tabela regressiva. </a:t>
            </a:r>
          </a:p>
          <a:p>
            <a:pPr algn="just">
              <a:spcAft>
                <a:spcPts val="600"/>
              </a:spcAft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Resgate pago de forma parcelada, aplica-se também o método PEPS. No caso de um resgate à vista serão aplicadas as alíquotas conforme o prazo de permanência de cada contribuição.</a:t>
            </a:r>
          </a:p>
          <a:p>
            <a:pPr algn="just">
              <a:spcAft>
                <a:spcPts val="600"/>
              </a:spcAft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Exclusivamente para os Benefícios de Risco (invalidez ou morte), incidirá a alíquota:</a:t>
            </a:r>
          </a:p>
          <a:p>
            <a:pPr marL="228600" indent="-228600" algn="just">
              <a:buAutoNum type="arabicParenR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25%, quando o prazo de acumulação for inferior ou igual a 06 anos; e</a:t>
            </a:r>
          </a:p>
          <a:p>
            <a:pPr marL="228600" indent="-228600" algn="just">
              <a:buAutoNum type="arabicParenR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conforme aplicação da tabela acima, quando o prazo de acumulação for superior a 06 anos. </a:t>
            </a:r>
          </a:p>
          <a:p>
            <a:pPr marL="228600" indent="-228600" algn="just">
              <a:buAutoNum type="arabicParenR"/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IR  regressivo pago na fonte deve ser declarado no Ajuste Anual com a Receita, não aplicando-se compensação ou restituição uma vez que a tributação é definitiva e exclusiva na fonte.</a:t>
            </a:r>
          </a:p>
          <a:p>
            <a:pPr algn="just">
              <a:spcAft>
                <a:spcPts val="600"/>
              </a:spcAft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1966426" y="638629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Regime de Tributação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kia Pure Text" panose="020B0504040602060303" pitchFamily="34" charset="0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pic>
        <p:nvPicPr>
          <p:cNvPr id="33" name="Imagem 32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65436" y="1735108"/>
            <a:ext cx="4149594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PROGRESSIVO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76971" y="1735108"/>
            <a:ext cx="4149593" cy="39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REGRESSIVO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/>
          </p:nvPr>
        </p:nvGraphicFramePr>
        <p:xfrm>
          <a:off x="1865436" y="2261089"/>
          <a:ext cx="4149594" cy="18786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26546"/>
                <a:gridCol w="2123048"/>
              </a:tblGrid>
              <a:tr h="4478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b="1" spc="-2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Nokia Pure Text"/>
                          <a:cs typeface="Times New Roman"/>
                        </a:rPr>
                        <a:t>Base de </a:t>
                      </a:r>
                      <a:r>
                        <a:rPr lang="en-US" sz="1200" b="1" spc="-2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Nokia Pure Text"/>
                          <a:cs typeface="Times New Roman"/>
                        </a:rPr>
                        <a:t>Cálculo</a:t>
                      </a:r>
                      <a:r>
                        <a:rPr lang="en-US" sz="1200" b="1" spc="-2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Nokia Pure Text"/>
                          <a:cs typeface="Times New Roman"/>
                        </a:rPr>
                        <a:t> Mensal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60020" indent="-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Nokia Pure Text"/>
                          <a:cs typeface="Times New Roman"/>
                        </a:rPr>
                        <a:t>Alíquota*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6167">
                <a:tc>
                  <a:txBody>
                    <a:bodyPr/>
                    <a:lstStyle/>
                    <a:p>
                      <a:pPr marL="0" indent="0" algn="ctr" defTabSz="62230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Até</a:t>
                      </a: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 R$ 1.903,98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11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Isento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Até</a:t>
                      </a: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 </a:t>
                      </a:r>
                      <a:r>
                        <a:rPr lang="en-US" sz="1200" kern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R$ </a:t>
                      </a: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2.826,65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11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7,5%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Até</a:t>
                      </a:r>
                      <a:r>
                        <a:rPr lang="en-US" sz="1200" spc="-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 </a:t>
                      </a:r>
                      <a:r>
                        <a:rPr lang="en-US" sz="1200" kern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R$ </a:t>
                      </a:r>
                      <a:r>
                        <a:rPr lang="en-US" sz="1200" spc="-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3751,05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11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15%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Até</a:t>
                      </a:r>
                      <a:r>
                        <a:rPr lang="en-US" sz="1200" spc="-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 </a:t>
                      </a:r>
                      <a:r>
                        <a:rPr lang="en-US" sz="1200" kern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R$ </a:t>
                      </a:r>
                      <a:r>
                        <a:rPr lang="en-US" sz="1200" spc="-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4.664,68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11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22,5%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Acima</a:t>
                      </a:r>
                      <a:r>
                        <a:rPr lang="en-US" sz="1200" spc="-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 de </a:t>
                      </a:r>
                      <a:r>
                        <a:rPr lang="en-US" sz="1200" kern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R$</a:t>
                      </a:r>
                      <a:r>
                        <a:rPr lang="en-US" sz="1200" spc="-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 4.664,68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11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Nokia Pure Text Light"/>
                          <a:cs typeface="Times New Roman"/>
                        </a:rPr>
                        <a:t>27,5%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1865436" y="4436222"/>
            <a:ext cx="1710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*Parcela a deduzir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/>
          </p:nvPr>
        </p:nvGraphicFramePr>
        <p:xfrm>
          <a:off x="6176970" y="2258844"/>
          <a:ext cx="4149594" cy="216054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26546"/>
                <a:gridCol w="2123048"/>
              </a:tblGrid>
              <a:tr h="450060">
                <a:tc>
                  <a:txBody>
                    <a:bodyPr/>
                    <a:lstStyle/>
                    <a:p>
                      <a:pPr marL="172720" marR="160020" indent="-254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Nokia Pure Text"/>
                          <a:cs typeface="Times New Roman"/>
                        </a:rPr>
                        <a:t> </a:t>
                      </a: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Nokia Pure Text"/>
                          <a:cs typeface="Times New Roman"/>
                        </a:rPr>
                        <a:t>Tempo d</a:t>
                      </a: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Nokia Pure Text"/>
                          <a:cs typeface="Times New Roman"/>
                        </a:rPr>
                        <a:t>as Contribuições</a:t>
                      </a:r>
                      <a:endParaRPr lang="pt-BR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Nokia Pure Tex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60020" indent="-254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Nokia Pure Text"/>
                          <a:cs typeface="Times New Roman"/>
                        </a:rPr>
                        <a:t>Alíquota</a:t>
                      </a:r>
                      <a:endParaRPr lang="pt-BR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Nokia Pure Text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5081">
                <a:tc>
                  <a:txBody>
                    <a:bodyPr/>
                    <a:lstStyle/>
                    <a:p>
                      <a:pPr marL="0" indent="0" algn="ctr" defTabSz="622300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0                    2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11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35%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8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2</a:t>
                      </a:r>
                      <a:r>
                        <a:rPr lang="en-US" sz="1200" spc="-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                    4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11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30%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81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AutoNum type="arabicPlain" startAt="4"/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                6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11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25%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8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6                    8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11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20%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8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8                  10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11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15%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8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Acima  de  10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1955" marR="391160" algn="ctr">
                        <a:lnSpc>
                          <a:spcPct val="115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Nokia Pure Text Light"/>
                          <a:cs typeface="Times New Roman"/>
                        </a:rPr>
                        <a:t>10%</a:t>
                      </a:r>
                      <a:endParaRPr lang="pt-B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CBE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865437" y="4668280"/>
            <a:ext cx="2139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7,50%	R$ 142,80</a:t>
            </a:r>
          </a:p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15,00%	R$ 354,80</a:t>
            </a:r>
          </a:p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22,50% 	R$ 636,13</a:t>
            </a:r>
          </a:p>
          <a:p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27,50% 	R$ 869,36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6996120" y="2833420"/>
            <a:ext cx="360048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996120" y="3133086"/>
            <a:ext cx="360048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6996120" y="3429000"/>
            <a:ext cx="360048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6996120" y="3699036"/>
            <a:ext cx="360048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6996120" y="3969072"/>
            <a:ext cx="360048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07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2045460" y="1556000"/>
            <a:ext cx="810108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Indicação de Beneficiários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200" b="1" dirty="0">
              <a:solidFill>
                <a:srgbClr val="5E6062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marL="261938" algn="just">
              <a:lnSpc>
                <a:spcPct val="150000"/>
              </a:lnSpc>
            </a:pPr>
            <a:r>
              <a:rPr 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Beneficiários: 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pessoas indicadas pelo participante, para receber benefício previsto no Regulamento do Plano, em decorrência de seu falecimento. </a:t>
            </a:r>
          </a:p>
          <a:p>
            <a:pPr marL="261938" algn="just">
              <a:lnSpc>
                <a:spcPct val="150000"/>
              </a:lnSpc>
            </a:pPr>
            <a:endParaRPr lang="pt-BR" dirty="0">
              <a:solidFill>
                <a:srgbClr val="5E6062"/>
              </a:solidFill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  <a:p>
            <a:pPr marL="261938" algn="just">
              <a:lnSpc>
                <a:spcPct val="150000"/>
              </a:lnSpc>
            </a:pPr>
            <a:r>
              <a:rPr lang="pt-BR" b="1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Pessoa Designada: </a:t>
            </a:r>
            <a:r>
              <a:rPr lang="pt-BR" dirty="0">
                <a:solidFill>
                  <a:srgbClr val="5E6062"/>
                </a:solidFill>
                <a:ea typeface="Nokia Pure Text Light" panose="020B0304040602060303" pitchFamily="34" charset="0"/>
                <a:cs typeface="Nokia Pure Text Light" panose="020B0304040602060303" pitchFamily="34" charset="0"/>
              </a:rPr>
              <a:t>qualquer pessoa física inscrita pelo participante para recebimento do benefício em caso de falta do(s) Beneficiário(s).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966800" y="637201"/>
            <a:ext cx="5040000" cy="584775"/>
          </a:xfrm>
          <a:prstGeom prst="rect">
            <a:avLst/>
          </a:prstGeom>
          <a:solidFill>
            <a:srgbClr val="E12444"/>
          </a:soli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kia Pure Text" panose="020B0504040602060303" pitchFamily="34" charset="0"/>
                <a:ea typeface="Nokia Pure Text" panose="020B0504040602060303" pitchFamily="34" charset="0"/>
                <a:cs typeface="Nokia Pure Text" panose="020B0504040602060303" pitchFamily="34" charset="0"/>
              </a:rPr>
              <a:t>Adesão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kia Pure Text" panose="020B0504040602060303" pitchFamily="34" charset="0"/>
              <a:ea typeface="Nokia Pure Text" panose="020B0504040602060303" pitchFamily="34" charset="0"/>
              <a:cs typeface="Nokia Pure Text" panose="020B0504040602060303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9426444" y="8544"/>
            <a:ext cx="1179198" cy="8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2102</Words>
  <Application>Microsoft Office PowerPoint</Application>
  <PresentationFormat>Widescreen</PresentationFormat>
  <Paragraphs>297</Paragraphs>
  <Slides>53</Slides>
  <Notes>3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Nokia Pure Text</vt:lpstr>
      <vt:lpstr>Nokia Pure Text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Karla Teixeira Sylvestre Resende</dc:creator>
  <cp:lastModifiedBy>Acricel</cp:lastModifiedBy>
  <cp:revision>4</cp:revision>
  <dcterms:created xsi:type="dcterms:W3CDTF">2018-06-05T14:49:21Z</dcterms:created>
  <dcterms:modified xsi:type="dcterms:W3CDTF">2018-06-05T16:08:40Z</dcterms:modified>
</cp:coreProperties>
</file>